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66" r:id="rId5"/>
    <p:sldId id="259" r:id="rId6"/>
    <p:sldId id="267" r:id="rId7"/>
    <p:sldId id="260" r:id="rId8"/>
    <p:sldId id="261" r:id="rId9"/>
    <p:sldId id="269" r:id="rId10"/>
    <p:sldId id="262" r:id="rId11"/>
    <p:sldId id="263" r:id="rId12"/>
    <p:sldId id="270" r:id="rId13"/>
    <p:sldId id="264" r:id="rId14"/>
    <p:sldId id="265" r:id="rId15"/>
    <p:sldId id="268" r:id="rId16"/>
  </p:sldIdLst>
  <p:sldSz cx="14630400" cy="8229600"/>
  <p:notesSz cx="8229600" cy="14630400"/>
  <p:embeddedFontLst>
    <p:embeddedFont>
      <p:font typeface="Calibri" panose="020F0502020204030204" pitchFamily="34" charset="0"/>
      <p:regular r:id="rId18"/>
      <p:bold r:id="rId19"/>
      <p:italic r:id="rId20"/>
      <p:boldItalic r:id="rId21"/>
    </p:embeddedFont>
    <p:embeddedFont>
      <p:font typeface="Montserrat Bold" panose="020B0604020202020204" charset="0"/>
      <p:bold r:id="rId22"/>
    </p:embeddedFont>
    <p:embeddedFont>
      <p:font typeface="Source Sans 3" panose="020B0604020202020204" charset="0"/>
      <p:regular r:id="rId23"/>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5" d="100"/>
          <a:sy n="55" d="100"/>
        </p:scale>
        <p:origin x="6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84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s-MX"/>
          </a:p>
        </p:txBody>
      </p:sp>
      <p:sp>
        <p:nvSpPr>
          <p:cNvPr id="3" name="Shape 1"/>
          <p:cNvSpPr/>
          <p:nvPr/>
        </p:nvSpPr>
        <p:spPr>
          <a:xfrm>
            <a:off x="0" y="0"/>
            <a:ext cx="14630400" cy="8229600"/>
          </a:xfrm>
          <a:prstGeom prst="rect">
            <a:avLst/>
          </a:prstGeom>
          <a:solidFill>
            <a:srgbClr val="FFFFFF"/>
          </a:solidFill>
          <a:ln/>
        </p:spPr>
        <p:txBody>
          <a:bodyPr/>
          <a:lstStyle/>
          <a:p>
            <a:endParaRPr lang="es-MX"/>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notesSlide" Target="../notesSlides/notesSlide7.xml"/><Relationship Id="rId16"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hyperlink" Target="https://youtu.be/ED_Mok754DQ?si=FJUcoTPKTY1Z5w8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198" y="3015377"/>
            <a:ext cx="7416403" cy="1227058"/>
          </a:xfrm>
          <a:prstGeom prst="rect">
            <a:avLst/>
          </a:prstGeom>
          <a:noFill/>
          <a:ln/>
        </p:spPr>
        <p:txBody>
          <a:bodyPr wrap="square" lIns="0" tIns="0" rIns="0" bIns="0" rtlCol="0" anchor="t"/>
          <a:lstStyle/>
          <a:p>
            <a:pPr marL="0" indent="0" algn="l">
              <a:lnSpc>
                <a:spcPts val="4800"/>
              </a:lnSpc>
              <a:buNone/>
            </a:pPr>
            <a:r>
              <a:rPr lang="en-US" sz="3850" b="1" dirty="0">
                <a:solidFill>
                  <a:srgbClr val="000000"/>
                </a:solidFill>
                <a:latin typeface="Montserrat Bold" pitchFamily="34" charset="0"/>
                <a:ea typeface="Montserrat Bold" pitchFamily="34" charset="-122"/>
                <a:cs typeface="Montserrat Bold" pitchFamily="34" charset="-120"/>
              </a:rPr>
              <a:t>Etapas del Desarrollo Humano y Musicoterapia</a:t>
            </a:r>
            <a:endParaRPr lang="en-US" sz="3850" dirty="0"/>
          </a:p>
        </p:txBody>
      </p:sp>
      <p:sp>
        <p:nvSpPr>
          <p:cNvPr id="4" name="Text 1"/>
          <p:cNvSpPr/>
          <p:nvPr/>
        </p:nvSpPr>
        <p:spPr>
          <a:xfrm>
            <a:off x="6350198" y="4566285"/>
            <a:ext cx="7416403" cy="647938"/>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Source Sans 3" pitchFamily="34" charset="0"/>
                <a:ea typeface="Source Sans 3" pitchFamily="34" charset="-122"/>
                <a:cs typeface="Source Sans 3" pitchFamily="34" charset="-120"/>
              </a:rPr>
              <a:t>Desde el desarrollo prenatal hasta los 6 años: Ámbitos del desarrollo, hitos clave y el poder transformador de la música</a:t>
            </a:r>
            <a:endParaRPr lang="en-US"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46271" y="541615"/>
            <a:ext cx="9941004" cy="458986"/>
          </a:xfrm>
          <a:prstGeom prst="rect">
            <a:avLst/>
          </a:prstGeom>
          <a:noFill/>
          <a:ln/>
        </p:spPr>
        <p:txBody>
          <a:bodyPr wrap="none" lIns="0" tIns="0" rIns="0" bIns="0" rtlCol="0" anchor="t"/>
          <a:lstStyle/>
          <a:p>
            <a:pPr marL="0" indent="0" algn="l">
              <a:lnSpc>
                <a:spcPts val="3600"/>
              </a:lnSpc>
              <a:buNone/>
            </a:pPr>
            <a:r>
              <a:rPr lang="en-US" sz="2850" b="1" dirty="0">
                <a:solidFill>
                  <a:srgbClr val="000000"/>
                </a:solidFill>
                <a:latin typeface="Montserrat Bold" pitchFamily="34" charset="0"/>
                <a:ea typeface="Montserrat Bold" pitchFamily="34" charset="-122"/>
                <a:cs typeface="Montserrat Bold" pitchFamily="34" charset="-120"/>
              </a:rPr>
              <a:t>3 a 6 Años: Infancia Temprana y Creatividad Musical</a:t>
            </a:r>
            <a:endParaRPr lang="en-US" sz="2850" dirty="0"/>
          </a:p>
        </p:txBody>
      </p:sp>
      <p:sp>
        <p:nvSpPr>
          <p:cNvPr id="3" name="Text 1"/>
          <p:cNvSpPr/>
          <p:nvPr/>
        </p:nvSpPr>
        <p:spPr>
          <a:xfrm>
            <a:off x="646271" y="1323737"/>
            <a:ext cx="13337858" cy="484584"/>
          </a:xfrm>
          <a:prstGeom prst="rect">
            <a:avLst/>
          </a:prstGeom>
          <a:noFill/>
          <a:ln/>
        </p:spPr>
        <p:txBody>
          <a:bodyPr wrap="square" lIns="0" tIns="0" rIns="0" bIns="0" rtlCol="0" anchor="t"/>
          <a:lstStyle/>
          <a:p>
            <a:pPr marL="0" indent="0" algn="l">
              <a:lnSpc>
                <a:spcPts val="1900"/>
              </a:lnSpc>
              <a:buNone/>
            </a:pPr>
            <a:r>
              <a:rPr lang="en-US" sz="1250" dirty="0">
                <a:solidFill>
                  <a:srgbClr val="3D3838"/>
                </a:solidFill>
                <a:latin typeface="Source Sans 3" pitchFamily="34" charset="0"/>
                <a:ea typeface="Source Sans 3" pitchFamily="34" charset="-122"/>
                <a:cs typeface="Source Sans 3" pitchFamily="34" charset="-120"/>
              </a:rPr>
              <a:t>Durante esta fase, el pensamiento preoperacional se consolida (Piaget), surge el conflicto de iniciativa vs. culpa (Erikson), y la zona de desarrollo próximo de Vygotsky cobra especial relevancia. La música se convierte en un vehículo para la creatividad, la cooperación y el aprendizaje guiado.</a:t>
            </a:r>
            <a:endParaRPr lang="en-US" sz="1250" dirty="0"/>
          </a:p>
        </p:txBody>
      </p:sp>
      <p:sp>
        <p:nvSpPr>
          <p:cNvPr id="4" name="Text 2"/>
          <p:cNvSpPr/>
          <p:nvPr/>
        </p:nvSpPr>
        <p:spPr>
          <a:xfrm>
            <a:off x="2902863" y="2448639"/>
            <a:ext cx="1835944" cy="229433"/>
          </a:xfrm>
          <a:prstGeom prst="rect">
            <a:avLst/>
          </a:prstGeom>
          <a:noFill/>
          <a:ln/>
        </p:spPr>
        <p:txBody>
          <a:bodyPr wrap="none" lIns="0" tIns="0" rIns="0" bIns="0" rtlCol="0" anchor="t"/>
          <a:lstStyle/>
          <a:p>
            <a:pPr marL="0" indent="0" algn="r">
              <a:lnSpc>
                <a:spcPts val="1800"/>
              </a:lnSpc>
              <a:buNone/>
            </a:pPr>
            <a:r>
              <a:rPr lang="en-US" sz="1400" b="1" dirty="0">
                <a:solidFill>
                  <a:srgbClr val="3D3838"/>
                </a:solidFill>
                <a:latin typeface="Montserrat Bold" pitchFamily="34" charset="0"/>
                <a:ea typeface="Montserrat Bold" pitchFamily="34" charset="-122"/>
                <a:cs typeface="Montserrat Bold" pitchFamily="34" charset="-120"/>
              </a:rPr>
              <a:t>Motriz</a:t>
            </a:r>
            <a:endParaRPr lang="en-US" sz="1400" dirty="0"/>
          </a:p>
        </p:txBody>
      </p:sp>
      <p:sp>
        <p:nvSpPr>
          <p:cNvPr id="5" name="Text 3"/>
          <p:cNvSpPr/>
          <p:nvPr/>
        </p:nvSpPr>
        <p:spPr>
          <a:xfrm>
            <a:off x="646271" y="2774990"/>
            <a:ext cx="4092535" cy="969169"/>
          </a:xfrm>
          <a:prstGeom prst="rect">
            <a:avLst/>
          </a:prstGeom>
          <a:noFill/>
          <a:ln/>
        </p:spPr>
        <p:txBody>
          <a:bodyPr wrap="square" lIns="0" tIns="0" rIns="0" bIns="0" rtlCol="0" anchor="t"/>
          <a:lstStyle/>
          <a:p>
            <a:pPr marL="0" indent="0" algn="r">
              <a:lnSpc>
                <a:spcPts val="1900"/>
              </a:lnSpc>
              <a:buNone/>
            </a:pPr>
            <a:r>
              <a:rPr lang="en-US" sz="1250" dirty="0">
                <a:solidFill>
                  <a:srgbClr val="3D3838"/>
                </a:solidFill>
                <a:latin typeface="Source Sans 3" pitchFamily="34" charset="0"/>
                <a:ea typeface="Source Sans 3" pitchFamily="34" charset="-122"/>
                <a:cs typeface="Source Sans 3" pitchFamily="34" charset="-120"/>
              </a:rPr>
              <a:t>Coordinación fina y gruesa refinada: correr, saltar, recortar, dibujar. </a:t>
            </a:r>
            <a:r>
              <a:rPr lang="en-US" sz="1250" b="1" dirty="0">
                <a:solidFill>
                  <a:srgbClr val="3D3838"/>
                </a:solidFill>
                <a:latin typeface="Source Sans 3" pitchFamily="34" charset="0"/>
                <a:ea typeface="Source Sans 3" pitchFamily="34" charset="-122"/>
                <a:cs typeface="Source Sans 3" pitchFamily="34" charset="-120"/>
              </a:rPr>
              <a:t>Tocar instrumentos melódicos</a:t>
            </a:r>
            <a:r>
              <a:rPr lang="en-US" sz="1250" dirty="0">
                <a:solidFill>
                  <a:srgbClr val="3D3838"/>
                </a:solidFill>
                <a:latin typeface="Source Sans 3" pitchFamily="34" charset="0"/>
                <a:ea typeface="Source Sans 3" pitchFamily="34" charset="-122"/>
                <a:cs typeface="Source Sans 3" pitchFamily="34" charset="-120"/>
              </a:rPr>
              <a:t> como xilófonos o teclados desarrolla precisión digital y coordinación ojo-mano.</a:t>
            </a:r>
            <a:endParaRPr lang="en-US" sz="1250" dirty="0"/>
          </a:p>
        </p:txBody>
      </p:sp>
      <p:pic>
        <p:nvPicPr>
          <p:cNvPr id="6" name="Image 0" descr="preencoded.png"/>
          <p:cNvPicPr>
            <a:picLocks noChangeAspect="1"/>
          </p:cNvPicPr>
          <p:nvPr/>
        </p:nvPicPr>
        <p:blipFill>
          <a:blip r:embed="rId3"/>
          <a:stretch>
            <a:fillRect/>
          </a:stretch>
        </p:blipFill>
        <p:spPr>
          <a:xfrm>
            <a:off x="4981099" y="1990011"/>
            <a:ext cx="4668203" cy="4668203"/>
          </a:xfrm>
          <a:prstGeom prst="rect">
            <a:avLst/>
          </a:prstGeom>
        </p:spPr>
      </p:pic>
      <p:pic>
        <p:nvPicPr>
          <p:cNvPr id="7"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2520" y="3242786"/>
            <a:ext cx="241697" cy="241697"/>
          </a:xfrm>
          <a:prstGeom prst="rect">
            <a:avLst/>
          </a:prstGeom>
        </p:spPr>
      </p:pic>
      <p:sp>
        <p:nvSpPr>
          <p:cNvPr id="8" name="Text 4"/>
          <p:cNvSpPr/>
          <p:nvPr/>
        </p:nvSpPr>
        <p:spPr>
          <a:xfrm>
            <a:off x="9891593" y="2039422"/>
            <a:ext cx="1835944" cy="229433"/>
          </a:xfrm>
          <a:prstGeom prst="rect">
            <a:avLst/>
          </a:prstGeom>
          <a:noFill/>
          <a:ln/>
        </p:spPr>
        <p:txBody>
          <a:bodyPr wrap="none" lIns="0" tIns="0" rIns="0" bIns="0" rtlCol="0" anchor="t"/>
          <a:lstStyle/>
          <a:p>
            <a:pPr marL="0" indent="0" algn="l">
              <a:lnSpc>
                <a:spcPts val="1800"/>
              </a:lnSpc>
              <a:buNone/>
            </a:pPr>
            <a:r>
              <a:rPr lang="en-US" sz="1400" b="1" dirty="0">
                <a:solidFill>
                  <a:srgbClr val="3D3838"/>
                </a:solidFill>
                <a:latin typeface="Montserrat Bold" pitchFamily="34" charset="0"/>
                <a:ea typeface="Montserrat Bold" pitchFamily="34" charset="-122"/>
                <a:cs typeface="Montserrat Bold" pitchFamily="34" charset="-120"/>
              </a:rPr>
              <a:t>Cognitivo</a:t>
            </a:r>
            <a:endParaRPr lang="en-US" sz="1400" dirty="0"/>
          </a:p>
        </p:txBody>
      </p:sp>
      <p:sp>
        <p:nvSpPr>
          <p:cNvPr id="9" name="Text 5"/>
          <p:cNvSpPr/>
          <p:nvPr/>
        </p:nvSpPr>
        <p:spPr>
          <a:xfrm>
            <a:off x="9891593" y="2365772"/>
            <a:ext cx="4092535" cy="969169"/>
          </a:xfrm>
          <a:prstGeom prst="rect">
            <a:avLst/>
          </a:prstGeom>
          <a:noFill/>
          <a:ln/>
        </p:spPr>
        <p:txBody>
          <a:bodyPr wrap="square" lIns="0" tIns="0" rIns="0" bIns="0" rtlCol="0" anchor="t"/>
          <a:lstStyle/>
          <a:p>
            <a:pPr marL="0" indent="0" algn="l">
              <a:lnSpc>
                <a:spcPts val="1900"/>
              </a:lnSpc>
              <a:buNone/>
            </a:pPr>
            <a:r>
              <a:rPr lang="en-US" sz="1250" dirty="0">
                <a:solidFill>
                  <a:srgbClr val="3D3838"/>
                </a:solidFill>
                <a:latin typeface="Source Sans 3" pitchFamily="34" charset="0"/>
                <a:ea typeface="Source Sans 3" pitchFamily="34" charset="-122"/>
                <a:cs typeface="Source Sans 3" pitchFamily="34" charset="-120"/>
              </a:rPr>
              <a:t>Pensamiento preoperacional; imaginación y juegos de roles. </a:t>
            </a:r>
            <a:r>
              <a:rPr lang="en-US" sz="1250" b="1" dirty="0">
                <a:solidFill>
                  <a:srgbClr val="3D3838"/>
                </a:solidFill>
                <a:latin typeface="Source Sans 3" pitchFamily="34" charset="0"/>
                <a:ea typeface="Source Sans 3" pitchFamily="34" charset="-122"/>
                <a:cs typeface="Source Sans 3" pitchFamily="34" charset="-120"/>
              </a:rPr>
              <a:t>Crear canciones propias</a:t>
            </a:r>
            <a:r>
              <a:rPr lang="en-US" sz="1250" dirty="0">
                <a:solidFill>
                  <a:srgbClr val="3D3838"/>
                </a:solidFill>
                <a:latin typeface="Source Sans 3" pitchFamily="34" charset="0"/>
                <a:ea typeface="Source Sans 3" pitchFamily="34" charset="-122"/>
                <a:cs typeface="Source Sans 3" pitchFamily="34" charset="-120"/>
              </a:rPr>
              <a:t> estimula creatividad, memoria de trabajo y pensamiento simbólico. La música facilita el aprendizaje de números, letras y conceptos abstractos.</a:t>
            </a:r>
            <a:endParaRPr lang="en-US" sz="1250" dirty="0"/>
          </a:p>
        </p:txBody>
      </p:sp>
      <p:pic>
        <p:nvPicPr>
          <p:cNvPr id="10" name="Image 2" descr="preencoded.png"/>
          <p:cNvPicPr>
            <a:picLocks noChangeAspect="1"/>
          </p:cNvPicPr>
          <p:nvPr/>
        </p:nvPicPr>
        <p:blipFill>
          <a:blip r:embed="rId6"/>
          <a:stretch>
            <a:fillRect/>
          </a:stretch>
        </p:blipFill>
        <p:spPr>
          <a:xfrm>
            <a:off x="4981099" y="1990011"/>
            <a:ext cx="4668203" cy="4668203"/>
          </a:xfrm>
          <a:prstGeom prst="rect">
            <a:avLst/>
          </a:prstGeom>
        </p:spPr>
      </p:pic>
      <p:pic>
        <p:nvPicPr>
          <p:cNvPr id="11"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99177" y="2649260"/>
            <a:ext cx="241697" cy="241697"/>
          </a:xfrm>
          <a:prstGeom prst="rect">
            <a:avLst/>
          </a:prstGeom>
        </p:spPr>
      </p:pic>
      <p:sp>
        <p:nvSpPr>
          <p:cNvPr id="12" name="Text 6"/>
          <p:cNvSpPr/>
          <p:nvPr/>
        </p:nvSpPr>
        <p:spPr>
          <a:xfrm>
            <a:off x="9972437" y="3676293"/>
            <a:ext cx="1835944" cy="229433"/>
          </a:xfrm>
          <a:prstGeom prst="rect">
            <a:avLst/>
          </a:prstGeom>
          <a:noFill/>
          <a:ln/>
        </p:spPr>
        <p:txBody>
          <a:bodyPr wrap="none" lIns="0" tIns="0" rIns="0" bIns="0" rtlCol="0" anchor="t"/>
          <a:lstStyle/>
          <a:p>
            <a:pPr marL="0" indent="0" algn="l">
              <a:lnSpc>
                <a:spcPts val="1800"/>
              </a:lnSpc>
              <a:buNone/>
            </a:pPr>
            <a:r>
              <a:rPr lang="en-US" sz="1400" b="1" dirty="0">
                <a:solidFill>
                  <a:srgbClr val="3D3838"/>
                </a:solidFill>
                <a:latin typeface="Montserrat Bold" pitchFamily="34" charset="0"/>
                <a:ea typeface="Montserrat Bold" pitchFamily="34" charset="-122"/>
                <a:cs typeface="Montserrat Bold" pitchFamily="34" charset="-120"/>
              </a:rPr>
              <a:t>Emocional</a:t>
            </a:r>
            <a:endParaRPr lang="en-US" sz="1400" dirty="0"/>
          </a:p>
        </p:txBody>
      </p:sp>
      <p:sp>
        <p:nvSpPr>
          <p:cNvPr id="13" name="Text 7"/>
          <p:cNvSpPr/>
          <p:nvPr/>
        </p:nvSpPr>
        <p:spPr>
          <a:xfrm>
            <a:off x="9972437" y="4002643"/>
            <a:ext cx="4011692" cy="969169"/>
          </a:xfrm>
          <a:prstGeom prst="rect">
            <a:avLst/>
          </a:prstGeom>
          <a:noFill/>
          <a:ln/>
        </p:spPr>
        <p:txBody>
          <a:bodyPr wrap="square" lIns="0" tIns="0" rIns="0" bIns="0" rtlCol="0" anchor="t"/>
          <a:lstStyle/>
          <a:p>
            <a:pPr marL="0" indent="0" algn="l">
              <a:lnSpc>
                <a:spcPts val="1900"/>
              </a:lnSpc>
              <a:buNone/>
            </a:pPr>
            <a:r>
              <a:rPr lang="en-US" sz="1250" dirty="0">
                <a:solidFill>
                  <a:srgbClr val="3D3838"/>
                </a:solidFill>
                <a:latin typeface="Source Sans 3" pitchFamily="34" charset="0"/>
                <a:ea typeface="Source Sans 3" pitchFamily="34" charset="-122"/>
                <a:cs typeface="Source Sans 3" pitchFamily="34" charset="-120"/>
              </a:rPr>
              <a:t>Regulación emocional; iniciativa vs. culpa. </a:t>
            </a:r>
            <a:r>
              <a:rPr lang="en-US" sz="1250" b="1" dirty="0">
                <a:solidFill>
                  <a:srgbClr val="3D3838"/>
                </a:solidFill>
                <a:latin typeface="Source Sans 3" pitchFamily="34" charset="0"/>
                <a:ea typeface="Source Sans 3" pitchFamily="34" charset="-122"/>
                <a:cs typeface="Source Sans 3" pitchFamily="34" charset="-120"/>
              </a:rPr>
              <a:t>La musicoterapia grupal</a:t>
            </a:r>
            <a:r>
              <a:rPr lang="en-US" sz="1250" dirty="0">
                <a:solidFill>
                  <a:srgbClr val="3D3838"/>
                </a:solidFill>
                <a:latin typeface="Source Sans 3" pitchFamily="34" charset="0"/>
                <a:ea typeface="Source Sans 3" pitchFamily="34" charset="-122"/>
                <a:cs typeface="Source Sans 3" pitchFamily="34" charset="-120"/>
              </a:rPr>
              <a:t> enseña a identificar emociones complejas, desarrollar empatía y gestionar conflictos mediante canciones narrativas.</a:t>
            </a:r>
            <a:endParaRPr lang="en-US" sz="1250" dirty="0"/>
          </a:p>
        </p:txBody>
      </p:sp>
      <p:pic>
        <p:nvPicPr>
          <p:cNvPr id="14" name="Image 4" descr="preencoded.png"/>
          <p:cNvPicPr>
            <a:picLocks noChangeAspect="1"/>
          </p:cNvPicPr>
          <p:nvPr/>
        </p:nvPicPr>
        <p:blipFill>
          <a:blip r:embed="rId9"/>
          <a:stretch>
            <a:fillRect/>
          </a:stretch>
        </p:blipFill>
        <p:spPr>
          <a:xfrm>
            <a:off x="4981099" y="1990011"/>
            <a:ext cx="4668203" cy="4668203"/>
          </a:xfrm>
          <a:prstGeom prst="rect">
            <a:avLst/>
          </a:prstGeom>
        </p:spPr>
      </p:pic>
      <p:pic>
        <p:nvPicPr>
          <p:cNvPr id="15"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28127" y="4203263"/>
            <a:ext cx="241697" cy="241697"/>
          </a:xfrm>
          <a:prstGeom prst="rect">
            <a:avLst/>
          </a:prstGeom>
        </p:spPr>
      </p:pic>
      <p:sp>
        <p:nvSpPr>
          <p:cNvPr id="16" name="Text 8"/>
          <p:cNvSpPr/>
          <p:nvPr/>
        </p:nvSpPr>
        <p:spPr>
          <a:xfrm>
            <a:off x="9891593" y="5313164"/>
            <a:ext cx="1835944" cy="229433"/>
          </a:xfrm>
          <a:prstGeom prst="rect">
            <a:avLst/>
          </a:prstGeom>
          <a:noFill/>
          <a:ln/>
        </p:spPr>
        <p:txBody>
          <a:bodyPr wrap="none" lIns="0" tIns="0" rIns="0" bIns="0" rtlCol="0" anchor="t"/>
          <a:lstStyle/>
          <a:p>
            <a:pPr marL="0" indent="0" algn="l">
              <a:lnSpc>
                <a:spcPts val="1800"/>
              </a:lnSpc>
              <a:buNone/>
            </a:pPr>
            <a:r>
              <a:rPr lang="en-US" sz="1400" b="1" dirty="0">
                <a:solidFill>
                  <a:srgbClr val="3D3838"/>
                </a:solidFill>
                <a:latin typeface="Montserrat Bold" pitchFamily="34" charset="0"/>
                <a:ea typeface="Montserrat Bold" pitchFamily="34" charset="-122"/>
                <a:cs typeface="Montserrat Bold" pitchFamily="34" charset="-120"/>
              </a:rPr>
              <a:t>Social</a:t>
            </a:r>
            <a:endParaRPr lang="en-US" sz="1400" dirty="0"/>
          </a:p>
        </p:txBody>
      </p:sp>
      <p:sp>
        <p:nvSpPr>
          <p:cNvPr id="17" name="Text 9"/>
          <p:cNvSpPr/>
          <p:nvPr/>
        </p:nvSpPr>
        <p:spPr>
          <a:xfrm>
            <a:off x="9891593" y="5639514"/>
            <a:ext cx="4092535" cy="969169"/>
          </a:xfrm>
          <a:prstGeom prst="rect">
            <a:avLst/>
          </a:prstGeom>
          <a:noFill/>
          <a:ln/>
        </p:spPr>
        <p:txBody>
          <a:bodyPr wrap="square" lIns="0" tIns="0" rIns="0" bIns="0" rtlCol="0" anchor="t"/>
          <a:lstStyle/>
          <a:p>
            <a:pPr marL="0" indent="0" algn="l">
              <a:lnSpc>
                <a:spcPts val="1900"/>
              </a:lnSpc>
              <a:buNone/>
            </a:pPr>
            <a:r>
              <a:rPr lang="en-US" sz="1250" dirty="0">
                <a:solidFill>
                  <a:srgbClr val="3D3838"/>
                </a:solidFill>
                <a:latin typeface="Source Sans 3" pitchFamily="34" charset="0"/>
                <a:ea typeface="Source Sans 3" pitchFamily="34" charset="-122"/>
                <a:cs typeface="Source Sans 3" pitchFamily="34" charset="-120"/>
              </a:rPr>
              <a:t>Juego cooperativo, normas simples, cooperación. </a:t>
            </a:r>
            <a:r>
              <a:rPr lang="en-US" sz="1250" b="1" dirty="0">
                <a:solidFill>
                  <a:srgbClr val="3D3838"/>
                </a:solidFill>
                <a:latin typeface="Source Sans 3" pitchFamily="34" charset="0"/>
                <a:ea typeface="Source Sans 3" pitchFamily="34" charset="-122"/>
                <a:cs typeface="Source Sans 3" pitchFamily="34" charset="-120"/>
              </a:rPr>
              <a:t>Tocar en conjunto</a:t>
            </a:r>
            <a:r>
              <a:rPr lang="en-US" sz="1250" dirty="0">
                <a:solidFill>
                  <a:srgbClr val="3D3838"/>
                </a:solidFill>
                <a:latin typeface="Source Sans 3" pitchFamily="34" charset="0"/>
                <a:ea typeface="Source Sans 3" pitchFamily="34" charset="-122"/>
                <a:cs typeface="Source Sans 3" pitchFamily="34" charset="-120"/>
              </a:rPr>
              <a:t> requiere escucha activa, respeto de turnos y trabajo en equipo. Las orquestas infantiles promueven habilidades sociales avanzadas.</a:t>
            </a:r>
            <a:endParaRPr lang="en-US" sz="1250" dirty="0"/>
          </a:p>
        </p:txBody>
      </p:sp>
      <p:pic>
        <p:nvPicPr>
          <p:cNvPr id="18" name="Image 6" descr="preencoded.png"/>
          <p:cNvPicPr>
            <a:picLocks noChangeAspect="1"/>
          </p:cNvPicPr>
          <p:nvPr/>
        </p:nvPicPr>
        <p:blipFill>
          <a:blip r:embed="rId12"/>
          <a:stretch>
            <a:fillRect/>
          </a:stretch>
        </p:blipFill>
        <p:spPr>
          <a:xfrm>
            <a:off x="4981099" y="1990011"/>
            <a:ext cx="4668203" cy="4668203"/>
          </a:xfrm>
          <a:prstGeom prst="rect">
            <a:avLst/>
          </a:prstGeom>
        </p:spPr>
      </p:pic>
      <p:pic>
        <p:nvPicPr>
          <p:cNvPr id="19" name="Image 7"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99177" y="5757148"/>
            <a:ext cx="241697" cy="241697"/>
          </a:xfrm>
          <a:prstGeom prst="rect">
            <a:avLst/>
          </a:prstGeom>
        </p:spPr>
      </p:pic>
      <p:sp>
        <p:nvSpPr>
          <p:cNvPr id="20" name="Text 10"/>
          <p:cNvSpPr/>
          <p:nvPr/>
        </p:nvSpPr>
        <p:spPr>
          <a:xfrm>
            <a:off x="2902863" y="4903946"/>
            <a:ext cx="1835944" cy="229433"/>
          </a:xfrm>
          <a:prstGeom prst="rect">
            <a:avLst/>
          </a:prstGeom>
          <a:noFill/>
          <a:ln/>
        </p:spPr>
        <p:txBody>
          <a:bodyPr wrap="none" lIns="0" tIns="0" rIns="0" bIns="0" rtlCol="0" anchor="t"/>
          <a:lstStyle/>
          <a:p>
            <a:pPr marL="0" indent="0" algn="r">
              <a:lnSpc>
                <a:spcPts val="1800"/>
              </a:lnSpc>
              <a:buNone/>
            </a:pPr>
            <a:r>
              <a:rPr lang="en-US" sz="1400" b="1" dirty="0">
                <a:solidFill>
                  <a:srgbClr val="3D3838"/>
                </a:solidFill>
                <a:latin typeface="Montserrat Bold" pitchFamily="34" charset="0"/>
                <a:ea typeface="Montserrat Bold" pitchFamily="34" charset="-122"/>
                <a:cs typeface="Montserrat Bold" pitchFamily="34" charset="-120"/>
              </a:rPr>
              <a:t>Lenguaje</a:t>
            </a:r>
            <a:endParaRPr lang="en-US" sz="1400" dirty="0"/>
          </a:p>
        </p:txBody>
      </p:sp>
      <p:sp>
        <p:nvSpPr>
          <p:cNvPr id="21" name="Text 11"/>
          <p:cNvSpPr/>
          <p:nvPr/>
        </p:nvSpPr>
        <p:spPr>
          <a:xfrm>
            <a:off x="646271" y="5230297"/>
            <a:ext cx="4092535" cy="969169"/>
          </a:xfrm>
          <a:prstGeom prst="rect">
            <a:avLst/>
          </a:prstGeom>
          <a:noFill/>
          <a:ln/>
        </p:spPr>
        <p:txBody>
          <a:bodyPr wrap="square" lIns="0" tIns="0" rIns="0" bIns="0" rtlCol="0" anchor="t"/>
          <a:lstStyle/>
          <a:p>
            <a:pPr marL="0" indent="0" algn="r">
              <a:lnSpc>
                <a:spcPts val="1900"/>
              </a:lnSpc>
              <a:buNone/>
            </a:pPr>
            <a:r>
              <a:rPr lang="en-US" sz="1250" dirty="0">
                <a:solidFill>
                  <a:srgbClr val="3D3838"/>
                </a:solidFill>
                <a:latin typeface="Source Sans 3" pitchFamily="34" charset="0"/>
                <a:ea typeface="Source Sans 3" pitchFamily="34" charset="-122"/>
                <a:cs typeface="Source Sans 3" pitchFamily="34" charset="-120"/>
              </a:rPr>
              <a:t>Narraciones sencillas, frases completas, reglas gramaticales. </a:t>
            </a:r>
            <a:r>
              <a:rPr lang="en-US" sz="1250" b="1" dirty="0">
                <a:solidFill>
                  <a:srgbClr val="3D3838"/>
                </a:solidFill>
                <a:latin typeface="Source Sans 3" pitchFamily="34" charset="0"/>
                <a:ea typeface="Source Sans 3" pitchFamily="34" charset="-122"/>
                <a:cs typeface="Source Sans 3" pitchFamily="34" charset="-120"/>
              </a:rPr>
              <a:t>Cantar historias</a:t>
            </a:r>
            <a:r>
              <a:rPr lang="en-US" sz="1250" dirty="0">
                <a:solidFill>
                  <a:srgbClr val="3D3838"/>
                </a:solidFill>
                <a:latin typeface="Source Sans 3" pitchFamily="34" charset="0"/>
                <a:ea typeface="Source Sans 3" pitchFamily="34" charset="-122"/>
                <a:cs typeface="Source Sans 3" pitchFamily="34" charset="-120"/>
              </a:rPr>
              <a:t> enriquece vocabulario, mejora pronunciación y desarrolla conciencia fonológica esencial para la lectoescritura.</a:t>
            </a:r>
            <a:endParaRPr lang="en-US" sz="1250" dirty="0"/>
          </a:p>
        </p:txBody>
      </p:sp>
      <p:pic>
        <p:nvPicPr>
          <p:cNvPr id="22" name="Image 8" descr="preencoded.png"/>
          <p:cNvPicPr>
            <a:picLocks noChangeAspect="1"/>
          </p:cNvPicPr>
          <p:nvPr/>
        </p:nvPicPr>
        <p:blipFill>
          <a:blip r:embed="rId15"/>
          <a:stretch>
            <a:fillRect/>
          </a:stretch>
        </p:blipFill>
        <p:spPr>
          <a:xfrm>
            <a:off x="4981099" y="1990011"/>
            <a:ext cx="4668203" cy="4668203"/>
          </a:xfrm>
          <a:prstGeom prst="rect">
            <a:avLst/>
          </a:prstGeom>
        </p:spPr>
      </p:pic>
      <p:pic>
        <p:nvPicPr>
          <p:cNvPr id="23" name="Image 9"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72520" y="5163622"/>
            <a:ext cx="241697" cy="241697"/>
          </a:xfrm>
          <a:prstGeom prst="rect">
            <a:avLst/>
          </a:prstGeom>
        </p:spPr>
      </p:pic>
      <p:sp>
        <p:nvSpPr>
          <p:cNvPr id="24" name="Text 12"/>
          <p:cNvSpPr/>
          <p:nvPr/>
        </p:nvSpPr>
        <p:spPr>
          <a:xfrm>
            <a:off x="888563" y="7021592"/>
            <a:ext cx="13095565" cy="484584"/>
          </a:xfrm>
          <a:prstGeom prst="rect">
            <a:avLst/>
          </a:prstGeom>
          <a:noFill/>
          <a:ln/>
        </p:spPr>
        <p:txBody>
          <a:bodyPr wrap="square" lIns="0" tIns="0" rIns="0" bIns="0" rtlCol="0" anchor="t"/>
          <a:lstStyle/>
          <a:p>
            <a:pPr marL="0" indent="0" algn="l">
              <a:lnSpc>
                <a:spcPts val="1900"/>
              </a:lnSpc>
              <a:buNone/>
            </a:pPr>
            <a:r>
              <a:rPr lang="en-US" sz="1250" b="1" dirty="0">
                <a:solidFill>
                  <a:srgbClr val="3D3838"/>
                </a:solidFill>
                <a:latin typeface="Source Sans 3" pitchFamily="34" charset="0"/>
                <a:ea typeface="Source Sans 3" pitchFamily="34" charset="-122"/>
                <a:cs typeface="Source Sans 3" pitchFamily="34" charset="-120"/>
              </a:rPr>
              <a:t>Hitos clave:</a:t>
            </a:r>
            <a:r>
              <a:rPr lang="en-US" sz="1250" dirty="0">
                <a:solidFill>
                  <a:srgbClr val="3D3838"/>
                </a:solidFill>
                <a:latin typeface="Source Sans 3" pitchFamily="34" charset="0"/>
                <a:ea typeface="Source Sans 3" pitchFamily="34" charset="-122"/>
                <a:cs typeface="Source Sans 3" pitchFamily="34" charset="-120"/>
              </a:rPr>
              <a:t> Independencia creciente, habilidades de cooperación y comunicación, juego organizado con pares. La </a:t>
            </a:r>
            <a:r>
              <a:rPr lang="en-US" sz="1250" b="1" dirty="0">
                <a:solidFill>
                  <a:srgbClr val="2D2E34"/>
                </a:solidFill>
                <a:latin typeface="Source Sans 3" pitchFamily="34" charset="0"/>
                <a:ea typeface="Source Sans 3" pitchFamily="34" charset="-122"/>
                <a:cs typeface="Source Sans 3" pitchFamily="34" charset="-120"/>
              </a:rPr>
              <a:t>musicoterapia</a:t>
            </a:r>
            <a:r>
              <a:rPr lang="en-US" sz="1250" dirty="0">
                <a:solidFill>
                  <a:srgbClr val="3D3838"/>
                </a:solidFill>
                <a:latin typeface="Source Sans 3" pitchFamily="34" charset="0"/>
                <a:ea typeface="Source Sans 3" pitchFamily="34" charset="-122"/>
                <a:cs typeface="Source Sans 3" pitchFamily="34" charset="-120"/>
              </a:rPr>
              <a:t> aprovecha la ZDP de Vygotsky: el adulto guía actividades musicales ligeramente desafiantes que el niño logra con apoyo, promoviendo aprendizaje significativo.</a:t>
            </a:r>
            <a:endParaRPr lang="en-US" sz="1250" dirty="0"/>
          </a:p>
        </p:txBody>
      </p:sp>
      <p:sp>
        <p:nvSpPr>
          <p:cNvPr id="25" name="Shape 13"/>
          <p:cNvSpPr/>
          <p:nvPr/>
        </p:nvSpPr>
        <p:spPr>
          <a:xfrm>
            <a:off x="646271" y="6839903"/>
            <a:ext cx="22860" cy="847963"/>
          </a:xfrm>
          <a:prstGeom prst="rect">
            <a:avLst/>
          </a:prstGeom>
          <a:solidFill>
            <a:srgbClr val="2D2E34"/>
          </a:solidFill>
          <a:ln/>
        </p:spPr>
        <p:txBody>
          <a:bodyPr/>
          <a:lstStyle/>
          <a:p>
            <a:endParaRPr lang="es-MX"/>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81633" y="468630"/>
            <a:ext cx="7678103" cy="484108"/>
          </a:xfrm>
          <a:prstGeom prst="rect">
            <a:avLst/>
          </a:prstGeom>
          <a:noFill/>
          <a:ln/>
        </p:spPr>
        <p:txBody>
          <a:bodyPr wrap="none" lIns="0" tIns="0" rIns="0" bIns="0" rtlCol="0" anchor="t"/>
          <a:lstStyle/>
          <a:p>
            <a:pPr marL="0" indent="0" algn="l">
              <a:lnSpc>
                <a:spcPts val="3800"/>
              </a:lnSpc>
              <a:buNone/>
            </a:pPr>
            <a:r>
              <a:rPr lang="en-US" sz="3050" b="1" dirty="0">
                <a:solidFill>
                  <a:srgbClr val="000000"/>
                </a:solidFill>
                <a:latin typeface="Montserrat Bold" pitchFamily="34" charset="0"/>
                <a:ea typeface="Montserrat Bold" pitchFamily="34" charset="-122"/>
                <a:cs typeface="Montserrat Bold" pitchFamily="34" charset="-120"/>
              </a:rPr>
              <a:t>Teorías del Desarrollo y Musicoterapia</a:t>
            </a:r>
            <a:endParaRPr lang="en-US" sz="3050" dirty="0"/>
          </a:p>
        </p:txBody>
      </p:sp>
      <p:sp>
        <p:nvSpPr>
          <p:cNvPr id="3" name="Shape 1"/>
          <p:cNvSpPr/>
          <p:nvPr/>
        </p:nvSpPr>
        <p:spPr>
          <a:xfrm>
            <a:off x="681633" y="1293495"/>
            <a:ext cx="13267134" cy="1854875"/>
          </a:xfrm>
          <a:prstGeom prst="roundRect">
            <a:avLst>
              <a:gd name="adj" fmla="val 1378"/>
            </a:avLst>
          </a:prstGeom>
          <a:solidFill>
            <a:srgbClr val="FFFFFF"/>
          </a:solidFill>
          <a:ln w="22860">
            <a:solidFill>
              <a:srgbClr val="D8D4D4"/>
            </a:solidFill>
            <a:prstDash val="solid"/>
          </a:ln>
        </p:spPr>
        <p:txBody>
          <a:bodyPr/>
          <a:lstStyle/>
          <a:p>
            <a:endParaRPr lang="es-MX"/>
          </a:p>
        </p:txBody>
      </p:sp>
      <p:sp>
        <p:nvSpPr>
          <p:cNvPr id="4" name="Shape 2"/>
          <p:cNvSpPr/>
          <p:nvPr/>
        </p:nvSpPr>
        <p:spPr>
          <a:xfrm>
            <a:off x="704493" y="1316355"/>
            <a:ext cx="681633" cy="1809155"/>
          </a:xfrm>
          <a:prstGeom prst="rect">
            <a:avLst/>
          </a:prstGeom>
          <a:solidFill>
            <a:srgbClr val="F2EEEE"/>
          </a:solidFill>
          <a:ln/>
        </p:spPr>
        <p:txBody>
          <a:bodyPr/>
          <a:lstStyle/>
          <a:p>
            <a:endParaRPr lang="es-MX"/>
          </a:p>
        </p:txBody>
      </p:sp>
      <p:pic>
        <p:nvPicPr>
          <p:cNvPr id="5"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496" y="2093000"/>
            <a:ext cx="255627" cy="255627"/>
          </a:xfrm>
          <a:prstGeom prst="rect">
            <a:avLst/>
          </a:prstGeom>
        </p:spPr>
      </p:pic>
      <p:sp>
        <p:nvSpPr>
          <p:cNvPr id="6" name="Text 3"/>
          <p:cNvSpPr/>
          <p:nvPr/>
        </p:nvSpPr>
        <p:spPr>
          <a:xfrm>
            <a:off x="1556504" y="1486733"/>
            <a:ext cx="3366254" cy="242054"/>
          </a:xfrm>
          <a:prstGeom prst="rect">
            <a:avLst/>
          </a:prstGeom>
          <a:noFill/>
          <a:ln/>
        </p:spPr>
        <p:txBody>
          <a:bodyPr wrap="none" lIns="0" tIns="0" rIns="0" bIns="0" rtlCol="0" anchor="t"/>
          <a:lstStyle/>
          <a:p>
            <a:pPr marL="0" indent="0" algn="l">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Jean Piaget: Desarrollo Cognitivo</a:t>
            </a:r>
            <a:endParaRPr lang="en-US" sz="1500" dirty="0"/>
          </a:p>
        </p:txBody>
      </p:sp>
      <p:sp>
        <p:nvSpPr>
          <p:cNvPr id="7" name="Text 4"/>
          <p:cNvSpPr/>
          <p:nvPr/>
        </p:nvSpPr>
        <p:spPr>
          <a:xfrm>
            <a:off x="1556504" y="1830943"/>
            <a:ext cx="12199025" cy="511016"/>
          </a:xfrm>
          <a:prstGeom prst="rect">
            <a:avLst/>
          </a:prstGeom>
          <a:noFill/>
          <a:ln/>
        </p:spPr>
        <p:txBody>
          <a:bodyPr wrap="square" lIns="0" tIns="0" rIns="0" bIns="0" rtlCol="0" anchor="t"/>
          <a:lstStyle/>
          <a:p>
            <a:pPr marL="0" indent="0" algn="l">
              <a:lnSpc>
                <a:spcPts val="2000"/>
              </a:lnSpc>
              <a:buNone/>
            </a:pPr>
            <a:r>
              <a:rPr lang="en-US" sz="1300" dirty="0">
                <a:solidFill>
                  <a:srgbClr val="3D3838"/>
                </a:solidFill>
                <a:latin typeface="Source Sans 3" pitchFamily="34" charset="0"/>
                <a:ea typeface="Source Sans 3" pitchFamily="34" charset="-122"/>
                <a:cs typeface="Source Sans 3" pitchFamily="34" charset="-120"/>
              </a:rPr>
              <a:t>Secuencia cognitiva desde sensoriomotora hasta preoperacional (0-6 años). El pensamiento concreto es limitado, pero la música ofrece experiencias concretas que facilitan la comprensión de conceptos abstractos.</a:t>
            </a:r>
            <a:endParaRPr lang="en-US" sz="1300" dirty="0"/>
          </a:p>
        </p:txBody>
      </p:sp>
      <p:sp>
        <p:nvSpPr>
          <p:cNvPr id="8" name="Text 5"/>
          <p:cNvSpPr/>
          <p:nvPr/>
        </p:nvSpPr>
        <p:spPr>
          <a:xfrm>
            <a:off x="1556504" y="2444115"/>
            <a:ext cx="12199025" cy="511016"/>
          </a:xfrm>
          <a:prstGeom prst="rect">
            <a:avLst/>
          </a:prstGeom>
          <a:noFill/>
          <a:ln/>
        </p:spPr>
        <p:txBody>
          <a:bodyPr wrap="square" lIns="0" tIns="0" rIns="0" bIns="0" rtlCol="0" anchor="t"/>
          <a:lstStyle/>
          <a:p>
            <a:pPr marL="0" indent="0" algn="l">
              <a:lnSpc>
                <a:spcPts val="2000"/>
              </a:lnSpc>
              <a:buNone/>
            </a:pPr>
            <a:r>
              <a:rPr lang="en-US" sz="1300" b="1" dirty="0">
                <a:solidFill>
                  <a:srgbClr val="3D3838"/>
                </a:solidFill>
                <a:latin typeface="Source Sans 3" pitchFamily="34" charset="0"/>
                <a:ea typeface="Source Sans 3" pitchFamily="34" charset="-122"/>
                <a:cs typeface="Source Sans 3" pitchFamily="34" charset="-120"/>
              </a:rPr>
              <a:t>Aplicación musical:</a:t>
            </a:r>
            <a:r>
              <a:rPr lang="en-US" sz="1300" dirty="0">
                <a:solidFill>
                  <a:srgbClr val="3D3838"/>
                </a:solidFill>
                <a:latin typeface="Source Sans 3" pitchFamily="34" charset="0"/>
                <a:ea typeface="Source Sans 3" pitchFamily="34" charset="-122"/>
                <a:cs typeface="Source Sans 3" pitchFamily="34" charset="-120"/>
              </a:rPr>
              <a:t> Los instrumentos permiten exploración sensoriomotora; las canciones con patrones desarrollan pensamiento preoperacional; la improvisación musical estimula el pensamiento simbólico.</a:t>
            </a:r>
            <a:endParaRPr lang="en-US" sz="1300" dirty="0"/>
          </a:p>
        </p:txBody>
      </p:sp>
      <p:sp>
        <p:nvSpPr>
          <p:cNvPr id="9" name="Shape 6"/>
          <p:cNvSpPr/>
          <p:nvPr/>
        </p:nvSpPr>
        <p:spPr>
          <a:xfrm>
            <a:off x="681633" y="3318748"/>
            <a:ext cx="13267134" cy="1599367"/>
          </a:xfrm>
          <a:prstGeom prst="roundRect">
            <a:avLst>
              <a:gd name="adj" fmla="val 1598"/>
            </a:avLst>
          </a:prstGeom>
          <a:solidFill>
            <a:srgbClr val="FFFFFF"/>
          </a:solidFill>
          <a:ln w="22860">
            <a:solidFill>
              <a:srgbClr val="D8D4D4"/>
            </a:solidFill>
            <a:prstDash val="solid"/>
          </a:ln>
        </p:spPr>
        <p:txBody>
          <a:bodyPr/>
          <a:lstStyle/>
          <a:p>
            <a:endParaRPr lang="es-MX"/>
          </a:p>
        </p:txBody>
      </p:sp>
      <p:sp>
        <p:nvSpPr>
          <p:cNvPr id="10" name="Shape 7"/>
          <p:cNvSpPr/>
          <p:nvPr/>
        </p:nvSpPr>
        <p:spPr>
          <a:xfrm>
            <a:off x="704493" y="3341608"/>
            <a:ext cx="681633" cy="1553647"/>
          </a:xfrm>
          <a:prstGeom prst="rect">
            <a:avLst/>
          </a:prstGeom>
          <a:solidFill>
            <a:srgbClr val="F2EEEE"/>
          </a:solidFill>
          <a:ln/>
        </p:spPr>
        <p:txBody>
          <a:bodyPr/>
          <a:lstStyle/>
          <a:p>
            <a:endParaRPr lang="es-MX"/>
          </a:p>
        </p:txBody>
      </p:sp>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7496" y="3990499"/>
            <a:ext cx="255627" cy="255627"/>
          </a:xfrm>
          <a:prstGeom prst="rect">
            <a:avLst/>
          </a:prstGeom>
        </p:spPr>
      </p:pic>
      <p:sp>
        <p:nvSpPr>
          <p:cNvPr id="12" name="Text 8"/>
          <p:cNvSpPr/>
          <p:nvPr/>
        </p:nvSpPr>
        <p:spPr>
          <a:xfrm>
            <a:off x="1556504" y="3511987"/>
            <a:ext cx="3331488" cy="242054"/>
          </a:xfrm>
          <a:prstGeom prst="rect">
            <a:avLst/>
          </a:prstGeom>
          <a:noFill/>
          <a:ln/>
        </p:spPr>
        <p:txBody>
          <a:bodyPr wrap="none" lIns="0" tIns="0" rIns="0" bIns="0" rtlCol="0" anchor="t"/>
          <a:lstStyle/>
          <a:p>
            <a:pPr marL="0" indent="0" algn="l">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Lev Vygotsky: Aprendizaje Social</a:t>
            </a:r>
            <a:endParaRPr lang="en-US" sz="1500" dirty="0"/>
          </a:p>
        </p:txBody>
      </p:sp>
      <p:sp>
        <p:nvSpPr>
          <p:cNvPr id="13" name="Text 9"/>
          <p:cNvSpPr/>
          <p:nvPr/>
        </p:nvSpPr>
        <p:spPr>
          <a:xfrm>
            <a:off x="1556504" y="3856196"/>
            <a:ext cx="12199025" cy="255508"/>
          </a:xfrm>
          <a:prstGeom prst="rect">
            <a:avLst/>
          </a:prstGeom>
          <a:noFill/>
          <a:ln/>
        </p:spPr>
        <p:txBody>
          <a:bodyPr wrap="none" lIns="0" tIns="0" rIns="0" bIns="0" rtlCol="0" anchor="t"/>
          <a:lstStyle/>
          <a:p>
            <a:pPr marL="0" indent="0" algn="l">
              <a:lnSpc>
                <a:spcPts val="2000"/>
              </a:lnSpc>
              <a:buNone/>
            </a:pPr>
            <a:r>
              <a:rPr lang="en-US" sz="1300" dirty="0">
                <a:solidFill>
                  <a:srgbClr val="3D3838"/>
                </a:solidFill>
                <a:latin typeface="Source Sans 3" pitchFamily="34" charset="0"/>
                <a:ea typeface="Source Sans 3" pitchFamily="34" charset="-122"/>
                <a:cs typeface="Source Sans 3" pitchFamily="34" charset="-120"/>
              </a:rPr>
              <a:t>Importancia de la interacción social y mediación de adultos; Zona de Desarrollo Próximo (ZDP). El aprendizaje ocurre en contextos sociales con guía experta.</a:t>
            </a:r>
            <a:endParaRPr lang="en-US" sz="1300" dirty="0"/>
          </a:p>
        </p:txBody>
      </p:sp>
      <p:sp>
        <p:nvSpPr>
          <p:cNvPr id="14" name="Text 10"/>
          <p:cNvSpPr/>
          <p:nvPr/>
        </p:nvSpPr>
        <p:spPr>
          <a:xfrm>
            <a:off x="1556504" y="4213860"/>
            <a:ext cx="12199025" cy="511016"/>
          </a:xfrm>
          <a:prstGeom prst="rect">
            <a:avLst/>
          </a:prstGeom>
          <a:noFill/>
          <a:ln/>
        </p:spPr>
        <p:txBody>
          <a:bodyPr wrap="square" lIns="0" tIns="0" rIns="0" bIns="0" rtlCol="0" anchor="t"/>
          <a:lstStyle/>
          <a:p>
            <a:pPr marL="0" indent="0" algn="l">
              <a:lnSpc>
                <a:spcPts val="2000"/>
              </a:lnSpc>
              <a:buNone/>
            </a:pPr>
            <a:r>
              <a:rPr lang="en-US" sz="1300" b="1" dirty="0">
                <a:solidFill>
                  <a:srgbClr val="3D3838"/>
                </a:solidFill>
                <a:latin typeface="Source Sans 3" pitchFamily="34" charset="0"/>
                <a:ea typeface="Source Sans 3" pitchFamily="34" charset="-122"/>
                <a:cs typeface="Source Sans 3" pitchFamily="34" charset="-120"/>
              </a:rPr>
              <a:t>Aplicación musical:</a:t>
            </a:r>
            <a:r>
              <a:rPr lang="en-US" sz="1300" dirty="0">
                <a:solidFill>
                  <a:srgbClr val="3D3838"/>
                </a:solidFill>
                <a:latin typeface="Source Sans 3" pitchFamily="34" charset="0"/>
                <a:ea typeface="Source Sans 3" pitchFamily="34" charset="-122"/>
                <a:cs typeface="Source Sans 3" pitchFamily="34" charset="-120"/>
              </a:rPr>
              <a:t> Las clases de música grupales crean ZDP donde el musicoterapeuta guía al niño hacia habilidades musicales y sociales más complejas. El canto compartido es mediación cultural que transmite valores y conocimientos.</a:t>
            </a:r>
            <a:endParaRPr lang="en-US" sz="1300" dirty="0"/>
          </a:p>
        </p:txBody>
      </p:sp>
      <p:sp>
        <p:nvSpPr>
          <p:cNvPr id="15" name="Shape 11"/>
          <p:cNvSpPr/>
          <p:nvPr/>
        </p:nvSpPr>
        <p:spPr>
          <a:xfrm>
            <a:off x="681633" y="5088493"/>
            <a:ext cx="13267134" cy="1974175"/>
          </a:xfrm>
          <a:prstGeom prst="roundRect">
            <a:avLst>
              <a:gd name="adj" fmla="val 1295"/>
            </a:avLst>
          </a:prstGeom>
          <a:solidFill>
            <a:srgbClr val="FFFFFF"/>
          </a:solidFill>
          <a:ln w="22860">
            <a:solidFill>
              <a:srgbClr val="D8D4D4"/>
            </a:solidFill>
            <a:prstDash val="solid"/>
          </a:ln>
        </p:spPr>
        <p:txBody>
          <a:bodyPr/>
          <a:lstStyle/>
          <a:p>
            <a:endParaRPr lang="es-MX"/>
          </a:p>
        </p:txBody>
      </p:sp>
      <p:sp>
        <p:nvSpPr>
          <p:cNvPr id="16" name="Shape 12"/>
          <p:cNvSpPr/>
          <p:nvPr/>
        </p:nvSpPr>
        <p:spPr>
          <a:xfrm>
            <a:off x="704493" y="5111353"/>
            <a:ext cx="681633" cy="1928455"/>
          </a:xfrm>
          <a:prstGeom prst="rect">
            <a:avLst/>
          </a:prstGeom>
          <a:solidFill>
            <a:srgbClr val="F2EEEE"/>
          </a:solidFill>
          <a:ln/>
        </p:spPr>
        <p:txBody>
          <a:bodyPr/>
          <a:lstStyle/>
          <a:p>
            <a:endParaRPr lang="es-MX"/>
          </a:p>
        </p:txBody>
      </p:sp>
      <p:pic>
        <p:nvPicPr>
          <p:cNvPr id="17"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7496" y="5947648"/>
            <a:ext cx="255627" cy="255627"/>
          </a:xfrm>
          <a:prstGeom prst="rect">
            <a:avLst/>
          </a:prstGeom>
        </p:spPr>
      </p:pic>
      <p:sp>
        <p:nvSpPr>
          <p:cNvPr id="18" name="Text 13"/>
          <p:cNvSpPr/>
          <p:nvPr/>
        </p:nvSpPr>
        <p:spPr>
          <a:xfrm>
            <a:off x="1556504" y="5281732"/>
            <a:ext cx="3531037" cy="242054"/>
          </a:xfrm>
          <a:prstGeom prst="rect">
            <a:avLst/>
          </a:prstGeom>
          <a:noFill/>
          <a:ln/>
        </p:spPr>
        <p:txBody>
          <a:bodyPr wrap="none" lIns="0" tIns="0" rIns="0" bIns="0" rtlCol="0" anchor="t"/>
          <a:lstStyle/>
          <a:p>
            <a:pPr marL="0" indent="0" algn="l">
              <a:lnSpc>
                <a:spcPts val="1900"/>
              </a:lnSpc>
              <a:buNone/>
            </a:pPr>
            <a:r>
              <a:rPr lang="en-US" sz="1500" b="1" dirty="0">
                <a:solidFill>
                  <a:srgbClr val="3D3838"/>
                </a:solidFill>
                <a:latin typeface="Montserrat Bold" pitchFamily="34" charset="0"/>
                <a:ea typeface="Montserrat Bold" pitchFamily="34" charset="-122"/>
                <a:cs typeface="Montserrat Bold" pitchFamily="34" charset="-120"/>
              </a:rPr>
              <a:t>Erik Erikson: Desarrollo Psicosocial</a:t>
            </a:r>
            <a:endParaRPr lang="en-US" sz="1500" dirty="0"/>
          </a:p>
        </p:txBody>
      </p:sp>
      <p:sp>
        <p:nvSpPr>
          <p:cNvPr id="19" name="Text 14"/>
          <p:cNvSpPr/>
          <p:nvPr/>
        </p:nvSpPr>
        <p:spPr>
          <a:xfrm>
            <a:off x="1556504" y="5625941"/>
            <a:ext cx="12199025" cy="255508"/>
          </a:xfrm>
          <a:prstGeom prst="rect">
            <a:avLst/>
          </a:prstGeom>
          <a:noFill/>
          <a:ln/>
        </p:spPr>
        <p:txBody>
          <a:bodyPr wrap="none" lIns="0" tIns="0" rIns="0" bIns="0" rtlCol="0" anchor="t"/>
          <a:lstStyle/>
          <a:p>
            <a:pPr marL="0" indent="0" algn="l">
              <a:lnSpc>
                <a:spcPts val="2000"/>
              </a:lnSpc>
              <a:buNone/>
            </a:pPr>
            <a:r>
              <a:rPr lang="en-US" sz="1300" dirty="0">
                <a:solidFill>
                  <a:srgbClr val="3D3838"/>
                </a:solidFill>
                <a:latin typeface="Source Sans 3" pitchFamily="34" charset="0"/>
                <a:ea typeface="Source Sans 3" pitchFamily="34" charset="-122"/>
                <a:cs typeface="Source Sans 3" pitchFamily="34" charset="-120"/>
              </a:rPr>
              <a:t>Etapas psicosociales clave en primera infancia:</a:t>
            </a:r>
            <a:endParaRPr lang="en-US" sz="1300" dirty="0"/>
          </a:p>
        </p:txBody>
      </p:sp>
      <p:sp>
        <p:nvSpPr>
          <p:cNvPr id="20" name="Text 15"/>
          <p:cNvSpPr/>
          <p:nvPr/>
        </p:nvSpPr>
        <p:spPr>
          <a:xfrm>
            <a:off x="1556504" y="5983605"/>
            <a:ext cx="12199025" cy="255508"/>
          </a:xfrm>
          <a:prstGeom prst="rect">
            <a:avLst/>
          </a:prstGeom>
          <a:noFill/>
          <a:ln/>
        </p:spPr>
        <p:txBody>
          <a:bodyPr wrap="none" lIns="0" tIns="0" rIns="0" bIns="0" rtlCol="0" anchor="t"/>
          <a:lstStyle/>
          <a:p>
            <a:pPr marL="342900" indent="-342900" algn="l">
              <a:lnSpc>
                <a:spcPts val="2000"/>
              </a:lnSpc>
              <a:buSzPct val="100000"/>
              <a:buChar char="•"/>
            </a:pPr>
            <a:r>
              <a:rPr lang="en-US" sz="1300" b="1" dirty="0">
                <a:solidFill>
                  <a:srgbClr val="3D3838"/>
                </a:solidFill>
                <a:latin typeface="Source Sans 3" pitchFamily="34" charset="0"/>
                <a:ea typeface="Source Sans 3" pitchFamily="34" charset="-122"/>
                <a:cs typeface="Source Sans 3" pitchFamily="34" charset="-120"/>
              </a:rPr>
              <a:t>0-1 año: Confianza vs. desconfianza</a:t>
            </a:r>
            <a:r>
              <a:rPr lang="en-US" sz="1300" dirty="0">
                <a:solidFill>
                  <a:srgbClr val="3D3838"/>
                </a:solidFill>
                <a:latin typeface="Source Sans 3" pitchFamily="34" charset="0"/>
                <a:ea typeface="Source Sans 3" pitchFamily="34" charset="-122"/>
                <a:cs typeface="Source Sans 3" pitchFamily="34" charset="-120"/>
              </a:rPr>
              <a:t> – Las canciones de cuna y rutinas musicales predecibles generan confianza básica.</a:t>
            </a:r>
            <a:endParaRPr lang="en-US" sz="1300" dirty="0"/>
          </a:p>
        </p:txBody>
      </p:sp>
      <p:sp>
        <p:nvSpPr>
          <p:cNvPr id="21" name="Text 16"/>
          <p:cNvSpPr/>
          <p:nvPr/>
        </p:nvSpPr>
        <p:spPr>
          <a:xfrm>
            <a:off x="1556504" y="6298763"/>
            <a:ext cx="12199025" cy="255508"/>
          </a:xfrm>
          <a:prstGeom prst="rect">
            <a:avLst/>
          </a:prstGeom>
          <a:noFill/>
          <a:ln/>
        </p:spPr>
        <p:txBody>
          <a:bodyPr wrap="none" lIns="0" tIns="0" rIns="0" bIns="0" rtlCol="0" anchor="t"/>
          <a:lstStyle/>
          <a:p>
            <a:pPr marL="342900" indent="-342900" algn="l">
              <a:lnSpc>
                <a:spcPts val="2000"/>
              </a:lnSpc>
              <a:buSzPct val="100000"/>
              <a:buChar char="•"/>
            </a:pPr>
            <a:r>
              <a:rPr lang="en-US" sz="1300" b="1" dirty="0">
                <a:solidFill>
                  <a:srgbClr val="3D3838"/>
                </a:solidFill>
                <a:latin typeface="Source Sans 3" pitchFamily="34" charset="0"/>
                <a:ea typeface="Source Sans 3" pitchFamily="34" charset="-122"/>
                <a:cs typeface="Source Sans 3" pitchFamily="34" charset="-120"/>
              </a:rPr>
              <a:t>1-3 años: Autonomía vs. vergüenza y duda</a:t>
            </a:r>
            <a:r>
              <a:rPr lang="en-US" sz="1300" dirty="0">
                <a:solidFill>
                  <a:srgbClr val="3D3838"/>
                </a:solidFill>
                <a:latin typeface="Source Sans 3" pitchFamily="34" charset="0"/>
                <a:ea typeface="Source Sans 3" pitchFamily="34" charset="-122"/>
                <a:cs typeface="Source Sans 3" pitchFamily="34" charset="-120"/>
              </a:rPr>
              <a:t> – Elegir instrumentos y canciones fomenta autonomía; tocar sin juicio reduce vergüenza.</a:t>
            </a:r>
            <a:endParaRPr lang="en-US" sz="1300" dirty="0"/>
          </a:p>
        </p:txBody>
      </p:sp>
      <p:sp>
        <p:nvSpPr>
          <p:cNvPr id="22" name="Text 17"/>
          <p:cNvSpPr/>
          <p:nvPr/>
        </p:nvSpPr>
        <p:spPr>
          <a:xfrm>
            <a:off x="1556504" y="6613922"/>
            <a:ext cx="12199025" cy="255508"/>
          </a:xfrm>
          <a:prstGeom prst="rect">
            <a:avLst/>
          </a:prstGeom>
          <a:noFill/>
          <a:ln/>
        </p:spPr>
        <p:txBody>
          <a:bodyPr wrap="none" lIns="0" tIns="0" rIns="0" bIns="0" rtlCol="0" anchor="t"/>
          <a:lstStyle/>
          <a:p>
            <a:pPr marL="342900" indent="-342900" algn="l">
              <a:lnSpc>
                <a:spcPts val="2000"/>
              </a:lnSpc>
              <a:buSzPct val="100000"/>
              <a:buChar char="•"/>
            </a:pPr>
            <a:r>
              <a:rPr lang="en-US" sz="1300" b="1" dirty="0">
                <a:solidFill>
                  <a:srgbClr val="3D3838"/>
                </a:solidFill>
                <a:latin typeface="Source Sans 3" pitchFamily="34" charset="0"/>
                <a:ea typeface="Source Sans 3" pitchFamily="34" charset="-122"/>
                <a:cs typeface="Source Sans 3" pitchFamily="34" charset="-120"/>
              </a:rPr>
              <a:t>3-6 años: Iniciativa vs. culpa</a:t>
            </a:r>
            <a:r>
              <a:rPr lang="en-US" sz="1300" dirty="0">
                <a:solidFill>
                  <a:srgbClr val="3D3838"/>
                </a:solidFill>
                <a:latin typeface="Source Sans 3" pitchFamily="34" charset="0"/>
                <a:ea typeface="Source Sans 3" pitchFamily="34" charset="-122"/>
                <a:cs typeface="Source Sans 3" pitchFamily="34" charset="-120"/>
              </a:rPr>
              <a:t> – Crear música propia y liderar actividades musicales desarrolla iniciativa; el ambiente musical sin crítica previene culpa excesiva.</a:t>
            </a:r>
            <a:endParaRPr lang="en-US" sz="1300" dirty="0"/>
          </a:p>
        </p:txBody>
      </p:sp>
      <p:sp>
        <p:nvSpPr>
          <p:cNvPr id="23" name="Text 18"/>
          <p:cNvSpPr/>
          <p:nvPr/>
        </p:nvSpPr>
        <p:spPr>
          <a:xfrm>
            <a:off x="681633" y="7254359"/>
            <a:ext cx="13267134" cy="511016"/>
          </a:xfrm>
          <a:prstGeom prst="rect">
            <a:avLst/>
          </a:prstGeom>
          <a:noFill/>
          <a:ln/>
        </p:spPr>
        <p:txBody>
          <a:bodyPr wrap="square" lIns="0" tIns="0" rIns="0" bIns="0" rtlCol="0" anchor="t"/>
          <a:lstStyle/>
          <a:p>
            <a:pPr marL="0" indent="0" algn="l">
              <a:lnSpc>
                <a:spcPts val="2000"/>
              </a:lnSpc>
              <a:buNone/>
            </a:pPr>
            <a:r>
              <a:rPr lang="en-US" sz="1300" dirty="0">
                <a:solidFill>
                  <a:srgbClr val="3D3838"/>
                </a:solidFill>
                <a:latin typeface="Source Sans 3" pitchFamily="34" charset="0"/>
                <a:ea typeface="Source Sans 3" pitchFamily="34" charset="-122"/>
                <a:cs typeface="Source Sans 3" pitchFamily="34" charset="-120"/>
              </a:rPr>
              <a:t>La </a:t>
            </a:r>
            <a:r>
              <a:rPr lang="en-US" sz="1300" b="1" dirty="0">
                <a:solidFill>
                  <a:srgbClr val="2D2E34"/>
                </a:solidFill>
                <a:latin typeface="Source Sans 3" pitchFamily="34" charset="0"/>
                <a:ea typeface="Source Sans 3" pitchFamily="34" charset="-122"/>
                <a:cs typeface="Source Sans 3" pitchFamily="34" charset="-120"/>
              </a:rPr>
              <a:t>musicoterapia</a:t>
            </a:r>
            <a:r>
              <a:rPr lang="en-US" sz="1300" dirty="0">
                <a:solidFill>
                  <a:srgbClr val="3D3838"/>
                </a:solidFill>
                <a:latin typeface="Source Sans 3" pitchFamily="34" charset="0"/>
                <a:ea typeface="Source Sans 3" pitchFamily="34" charset="-122"/>
                <a:cs typeface="Source Sans 3" pitchFamily="34" charset="-120"/>
              </a:rPr>
              <a:t> integra estas tres perspectivas teóricas: ofrece experiencias concretas (Piaget), mediación social (Vygotsky) y resolución de conflictos psicosociales (Erikson) mediante intervenciones musicales estructuradas y terapéuticas.</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DC41C7-CB72-4691-8F0C-21E96959CC2F}"/>
              </a:ext>
            </a:extLst>
          </p:cNvPr>
          <p:cNvSpPr txBox="1"/>
          <p:nvPr/>
        </p:nvSpPr>
        <p:spPr>
          <a:xfrm>
            <a:off x="1859280" y="1461254"/>
            <a:ext cx="7315200" cy="369332"/>
          </a:xfrm>
          <a:prstGeom prst="rect">
            <a:avLst/>
          </a:prstGeom>
          <a:noFill/>
        </p:spPr>
        <p:txBody>
          <a:bodyPr wrap="square">
            <a:spAutoFit/>
          </a:bodyPr>
          <a:lstStyle/>
          <a:p>
            <a:r>
              <a:rPr lang="es-MX" dirty="0"/>
              <a:t>https://youtu.be/p_1KhF8p_Qc?si=hzaIACnpZStIoFWW</a:t>
            </a:r>
          </a:p>
        </p:txBody>
      </p:sp>
      <p:sp>
        <p:nvSpPr>
          <p:cNvPr id="5" name="CuadroTexto 4">
            <a:extLst>
              <a:ext uri="{FF2B5EF4-FFF2-40B4-BE49-F238E27FC236}">
                <a16:creationId xmlns:a16="http://schemas.microsoft.com/office/drawing/2014/main" id="{AE5A266A-3E0B-499A-8D07-F49F0AADC3CB}"/>
              </a:ext>
            </a:extLst>
          </p:cNvPr>
          <p:cNvSpPr txBox="1"/>
          <p:nvPr/>
        </p:nvSpPr>
        <p:spPr>
          <a:xfrm>
            <a:off x="4429760" y="3514635"/>
            <a:ext cx="9977120" cy="923330"/>
          </a:xfrm>
          <a:prstGeom prst="rect">
            <a:avLst/>
          </a:prstGeom>
          <a:noFill/>
        </p:spPr>
        <p:txBody>
          <a:bodyPr wrap="square">
            <a:spAutoFit/>
          </a:bodyPr>
          <a:lstStyle/>
          <a:p>
            <a:pPr marL="285750" indent="-285750">
              <a:buFontTx/>
              <a:buChar char="-"/>
            </a:pPr>
            <a:r>
              <a:rPr lang="es-MX" dirty="0"/>
              <a:t>Creatividad </a:t>
            </a:r>
          </a:p>
          <a:p>
            <a:pPr marL="285750" indent="-285750">
              <a:buFontTx/>
              <a:buChar char="-"/>
            </a:pPr>
            <a:r>
              <a:rPr lang="es-MX" dirty="0"/>
              <a:t>Libertad</a:t>
            </a:r>
          </a:p>
          <a:p>
            <a:r>
              <a:rPr lang="es-MX" dirty="0"/>
              <a:t>(Muñoz, V. (s/f))</a:t>
            </a:r>
          </a:p>
        </p:txBody>
      </p:sp>
    </p:spTree>
    <p:extLst>
      <p:ext uri="{BB962C8B-B14F-4D97-AF65-F5344CB8AC3E}">
        <p14:creationId xmlns:p14="http://schemas.microsoft.com/office/powerpoint/2010/main" val="331197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38664" y="809506"/>
            <a:ext cx="9954339" cy="524589"/>
          </a:xfrm>
          <a:prstGeom prst="rect">
            <a:avLst/>
          </a:prstGeom>
          <a:noFill/>
          <a:ln/>
        </p:spPr>
        <p:txBody>
          <a:bodyPr wrap="none" lIns="0" tIns="0" rIns="0" bIns="0" rtlCol="0" anchor="t"/>
          <a:lstStyle/>
          <a:p>
            <a:pPr marL="0" indent="0" algn="l">
              <a:lnSpc>
                <a:spcPts val="4100"/>
              </a:lnSpc>
              <a:buNone/>
            </a:pPr>
            <a:r>
              <a:rPr lang="en-US" sz="3300" b="1" dirty="0">
                <a:solidFill>
                  <a:srgbClr val="000000"/>
                </a:solidFill>
                <a:latin typeface="Montserrat Bold" pitchFamily="34" charset="0"/>
                <a:ea typeface="Montserrat Bold" pitchFamily="34" charset="-122"/>
                <a:cs typeface="Montserrat Bold" pitchFamily="34" charset="-120"/>
              </a:rPr>
              <a:t>Tabla Resumen: Hitos del Desarrollo y Música</a:t>
            </a:r>
            <a:endParaRPr lang="en-US" sz="3300" dirty="0"/>
          </a:p>
        </p:txBody>
      </p:sp>
      <p:sp>
        <p:nvSpPr>
          <p:cNvPr id="3" name="Shape 1"/>
          <p:cNvSpPr/>
          <p:nvPr/>
        </p:nvSpPr>
        <p:spPr>
          <a:xfrm>
            <a:off x="738664" y="1703427"/>
            <a:ext cx="13153073" cy="4955143"/>
          </a:xfrm>
          <a:prstGeom prst="roundRect">
            <a:avLst>
              <a:gd name="adj" fmla="val 559"/>
            </a:avLst>
          </a:prstGeom>
          <a:noFill/>
          <a:ln w="7620">
            <a:solidFill>
              <a:srgbClr val="000000">
                <a:alpha val="8000"/>
              </a:srgbClr>
            </a:solidFill>
            <a:prstDash val="solid"/>
          </a:ln>
        </p:spPr>
        <p:txBody>
          <a:bodyPr/>
          <a:lstStyle/>
          <a:p>
            <a:endParaRPr lang="es-MX"/>
          </a:p>
        </p:txBody>
      </p:sp>
      <p:sp>
        <p:nvSpPr>
          <p:cNvPr id="4" name="Shape 2"/>
          <p:cNvSpPr/>
          <p:nvPr/>
        </p:nvSpPr>
        <p:spPr>
          <a:xfrm>
            <a:off x="746284" y="1711047"/>
            <a:ext cx="13137833" cy="513636"/>
          </a:xfrm>
          <a:prstGeom prst="rect">
            <a:avLst/>
          </a:prstGeom>
          <a:solidFill>
            <a:srgbClr val="FFFFFF">
              <a:alpha val="4000"/>
            </a:srgbClr>
          </a:solidFill>
          <a:ln/>
        </p:spPr>
        <p:txBody>
          <a:bodyPr/>
          <a:lstStyle/>
          <a:p>
            <a:endParaRPr lang="es-MX"/>
          </a:p>
        </p:txBody>
      </p:sp>
      <p:sp>
        <p:nvSpPr>
          <p:cNvPr id="5" name="Text 3"/>
          <p:cNvSpPr/>
          <p:nvPr/>
        </p:nvSpPr>
        <p:spPr>
          <a:xfrm>
            <a:off x="931307" y="1829395"/>
            <a:ext cx="2254329" cy="276939"/>
          </a:xfrm>
          <a:prstGeom prst="rect">
            <a:avLst/>
          </a:prstGeom>
          <a:noFill/>
          <a:ln/>
        </p:spPr>
        <p:txBody>
          <a:bodyPr wrap="none" lIns="0" tIns="0" rIns="0" bIns="0" rtlCol="0" anchor="t"/>
          <a:lstStyle/>
          <a:p>
            <a:pPr marL="0" indent="0" algn="l">
              <a:lnSpc>
                <a:spcPts val="2150"/>
              </a:lnSpc>
              <a:buNone/>
            </a:pPr>
            <a:r>
              <a:rPr lang="en-US" sz="1450" b="1" dirty="0">
                <a:solidFill>
                  <a:srgbClr val="3D3838"/>
                </a:solidFill>
                <a:latin typeface="Source Sans 3" pitchFamily="34" charset="0"/>
                <a:ea typeface="Source Sans 3" pitchFamily="34" charset="-122"/>
                <a:cs typeface="Source Sans 3" pitchFamily="34" charset="-120"/>
              </a:rPr>
              <a:t>Edad</a:t>
            </a:r>
            <a:endParaRPr lang="en-US" sz="1450" dirty="0"/>
          </a:p>
        </p:txBody>
      </p:sp>
      <p:sp>
        <p:nvSpPr>
          <p:cNvPr id="6" name="Text 4"/>
          <p:cNvSpPr/>
          <p:nvPr/>
        </p:nvSpPr>
        <p:spPr>
          <a:xfrm>
            <a:off x="3562588" y="1829395"/>
            <a:ext cx="4878110" cy="276939"/>
          </a:xfrm>
          <a:prstGeom prst="rect">
            <a:avLst/>
          </a:prstGeom>
          <a:noFill/>
          <a:ln/>
        </p:spPr>
        <p:txBody>
          <a:bodyPr wrap="none" lIns="0" tIns="0" rIns="0" bIns="0" rtlCol="0" anchor="t"/>
          <a:lstStyle/>
          <a:p>
            <a:pPr marL="0" indent="0" algn="l">
              <a:lnSpc>
                <a:spcPts val="2150"/>
              </a:lnSpc>
              <a:buNone/>
            </a:pPr>
            <a:r>
              <a:rPr lang="en-US" sz="1450" b="1" dirty="0">
                <a:solidFill>
                  <a:srgbClr val="3D3838"/>
                </a:solidFill>
                <a:latin typeface="Source Sans 3" pitchFamily="34" charset="0"/>
                <a:ea typeface="Source Sans 3" pitchFamily="34" charset="-122"/>
                <a:cs typeface="Source Sans 3" pitchFamily="34" charset="-120"/>
              </a:rPr>
              <a:t>Hito del Desarrollo</a:t>
            </a:r>
            <a:endParaRPr lang="en-US" sz="1450" dirty="0"/>
          </a:p>
        </p:txBody>
      </p:sp>
      <p:sp>
        <p:nvSpPr>
          <p:cNvPr id="7" name="Text 5"/>
          <p:cNvSpPr/>
          <p:nvPr/>
        </p:nvSpPr>
        <p:spPr>
          <a:xfrm>
            <a:off x="8817650" y="1829395"/>
            <a:ext cx="2250519" cy="276939"/>
          </a:xfrm>
          <a:prstGeom prst="rect">
            <a:avLst/>
          </a:prstGeom>
          <a:noFill/>
          <a:ln/>
        </p:spPr>
        <p:txBody>
          <a:bodyPr wrap="none" lIns="0" tIns="0" rIns="0" bIns="0" rtlCol="0" anchor="t"/>
          <a:lstStyle/>
          <a:p>
            <a:pPr marL="0" indent="0" algn="l">
              <a:lnSpc>
                <a:spcPts val="2150"/>
              </a:lnSpc>
              <a:buNone/>
            </a:pPr>
            <a:r>
              <a:rPr lang="en-US" sz="1450" b="1" dirty="0">
                <a:solidFill>
                  <a:srgbClr val="3D3838"/>
                </a:solidFill>
                <a:latin typeface="Source Sans 3" pitchFamily="34" charset="0"/>
                <a:ea typeface="Source Sans 3" pitchFamily="34" charset="-122"/>
                <a:cs typeface="Source Sans 3" pitchFamily="34" charset="-120"/>
              </a:rPr>
              <a:t>Área</a:t>
            </a:r>
            <a:endParaRPr lang="en-US" sz="1450" dirty="0"/>
          </a:p>
        </p:txBody>
      </p:sp>
      <p:sp>
        <p:nvSpPr>
          <p:cNvPr id="8" name="Text 6"/>
          <p:cNvSpPr/>
          <p:nvPr/>
        </p:nvSpPr>
        <p:spPr>
          <a:xfrm>
            <a:off x="11445121" y="1829395"/>
            <a:ext cx="2254329" cy="276939"/>
          </a:xfrm>
          <a:prstGeom prst="rect">
            <a:avLst/>
          </a:prstGeom>
          <a:noFill/>
          <a:ln/>
        </p:spPr>
        <p:txBody>
          <a:bodyPr wrap="none" lIns="0" tIns="0" rIns="0" bIns="0" rtlCol="0" anchor="t"/>
          <a:lstStyle/>
          <a:p>
            <a:pPr marL="0" indent="0" algn="l">
              <a:lnSpc>
                <a:spcPts val="2150"/>
              </a:lnSpc>
              <a:buNone/>
            </a:pPr>
            <a:r>
              <a:rPr lang="en-US" sz="1450" b="1" dirty="0">
                <a:solidFill>
                  <a:srgbClr val="3D3838"/>
                </a:solidFill>
                <a:latin typeface="Source Sans 3" pitchFamily="34" charset="0"/>
                <a:ea typeface="Source Sans 3" pitchFamily="34" charset="-122"/>
                <a:cs typeface="Source Sans 3" pitchFamily="34" charset="-120"/>
              </a:rPr>
              <a:t>Intervención Musical</a:t>
            </a:r>
            <a:endParaRPr lang="en-US" sz="1450" dirty="0"/>
          </a:p>
        </p:txBody>
      </p:sp>
      <p:sp>
        <p:nvSpPr>
          <p:cNvPr id="9" name="Shape 7"/>
          <p:cNvSpPr/>
          <p:nvPr/>
        </p:nvSpPr>
        <p:spPr>
          <a:xfrm>
            <a:off x="746284" y="2224683"/>
            <a:ext cx="13137833" cy="513636"/>
          </a:xfrm>
          <a:prstGeom prst="rect">
            <a:avLst/>
          </a:prstGeom>
          <a:solidFill>
            <a:srgbClr val="000000">
              <a:alpha val="4000"/>
            </a:srgbClr>
          </a:solidFill>
          <a:ln/>
        </p:spPr>
        <p:txBody>
          <a:bodyPr/>
          <a:lstStyle/>
          <a:p>
            <a:endParaRPr lang="es-MX"/>
          </a:p>
        </p:txBody>
      </p:sp>
      <p:sp>
        <p:nvSpPr>
          <p:cNvPr id="10" name="Text 8"/>
          <p:cNvSpPr/>
          <p:nvPr/>
        </p:nvSpPr>
        <p:spPr>
          <a:xfrm>
            <a:off x="931307" y="2343031"/>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6 meses</a:t>
            </a:r>
            <a:endParaRPr lang="en-US" sz="1450" dirty="0"/>
          </a:p>
        </p:txBody>
      </p:sp>
      <p:sp>
        <p:nvSpPr>
          <p:cNvPr id="11" name="Text 9"/>
          <p:cNvSpPr/>
          <p:nvPr/>
        </p:nvSpPr>
        <p:spPr>
          <a:xfrm>
            <a:off x="3562588" y="2343031"/>
            <a:ext cx="4878110"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Se sienta sin apoyo</a:t>
            </a:r>
            <a:endParaRPr lang="en-US" sz="1450" dirty="0"/>
          </a:p>
        </p:txBody>
      </p:sp>
      <p:sp>
        <p:nvSpPr>
          <p:cNvPr id="12" name="Text 10"/>
          <p:cNvSpPr/>
          <p:nvPr/>
        </p:nvSpPr>
        <p:spPr>
          <a:xfrm>
            <a:off x="8817650" y="2343031"/>
            <a:ext cx="225051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Motriz</a:t>
            </a:r>
            <a:endParaRPr lang="en-US" sz="1450" dirty="0"/>
          </a:p>
        </p:txBody>
      </p:sp>
      <p:sp>
        <p:nvSpPr>
          <p:cNvPr id="13" name="Text 11"/>
          <p:cNvSpPr/>
          <p:nvPr/>
        </p:nvSpPr>
        <p:spPr>
          <a:xfrm>
            <a:off x="11445121" y="2343031"/>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Canciones con movimiento</a:t>
            </a:r>
            <a:endParaRPr lang="en-US" sz="1450" dirty="0"/>
          </a:p>
        </p:txBody>
      </p:sp>
      <p:sp>
        <p:nvSpPr>
          <p:cNvPr id="14" name="Shape 12"/>
          <p:cNvSpPr/>
          <p:nvPr/>
        </p:nvSpPr>
        <p:spPr>
          <a:xfrm>
            <a:off x="746284" y="2738318"/>
            <a:ext cx="13137833" cy="790575"/>
          </a:xfrm>
          <a:prstGeom prst="rect">
            <a:avLst/>
          </a:prstGeom>
          <a:solidFill>
            <a:srgbClr val="FFFFFF">
              <a:alpha val="4000"/>
            </a:srgbClr>
          </a:solidFill>
          <a:ln/>
        </p:spPr>
        <p:txBody>
          <a:bodyPr/>
          <a:lstStyle/>
          <a:p>
            <a:endParaRPr lang="es-MX"/>
          </a:p>
        </p:txBody>
      </p:sp>
      <p:sp>
        <p:nvSpPr>
          <p:cNvPr id="15" name="Text 13"/>
          <p:cNvSpPr/>
          <p:nvPr/>
        </p:nvSpPr>
        <p:spPr>
          <a:xfrm>
            <a:off x="931307" y="2856667"/>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1 año</a:t>
            </a:r>
            <a:endParaRPr lang="en-US" sz="1450" dirty="0"/>
          </a:p>
        </p:txBody>
      </p:sp>
      <p:sp>
        <p:nvSpPr>
          <p:cNvPr id="16" name="Text 14"/>
          <p:cNvSpPr/>
          <p:nvPr/>
        </p:nvSpPr>
        <p:spPr>
          <a:xfrm>
            <a:off x="3562588" y="2856667"/>
            <a:ext cx="4878110"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Primeras palabras</a:t>
            </a:r>
            <a:endParaRPr lang="en-US" sz="1450" dirty="0"/>
          </a:p>
        </p:txBody>
      </p:sp>
      <p:sp>
        <p:nvSpPr>
          <p:cNvPr id="17" name="Text 15"/>
          <p:cNvSpPr/>
          <p:nvPr/>
        </p:nvSpPr>
        <p:spPr>
          <a:xfrm>
            <a:off x="8817650" y="2856667"/>
            <a:ext cx="225051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Lenguaje</a:t>
            </a:r>
            <a:endParaRPr lang="en-US" sz="1450" dirty="0"/>
          </a:p>
        </p:txBody>
      </p:sp>
      <p:sp>
        <p:nvSpPr>
          <p:cNvPr id="18" name="Text 16"/>
          <p:cNvSpPr/>
          <p:nvPr/>
        </p:nvSpPr>
        <p:spPr>
          <a:xfrm>
            <a:off x="11445121" y="2856667"/>
            <a:ext cx="2254329" cy="553879"/>
          </a:xfrm>
          <a:prstGeom prst="rect">
            <a:avLst/>
          </a:prstGeom>
          <a:noFill/>
          <a:ln/>
        </p:spPr>
        <p:txBody>
          <a:bodyPr wrap="squar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Canciones repetitivas simples</a:t>
            </a:r>
            <a:endParaRPr lang="en-US" sz="1450" dirty="0"/>
          </a:p>
        </p:txBody>
      </p:sp>
      <p:sp>
        <p:nvSpPr>
          <p:cNvPr id="19" name="Shape 17"/>
          <p:cNvSpPr/>
          <p:nvPr/>
        </p:nvSpPr>
        <p:spPr>
          <a:xfrm>
            <a:off x="746284" y="3528893"/>
            <a:ext cx="13137833" cy="513636"/>
          </a:xfrm>
          <a:prstGeom prst="rect">
            <a:avLst/>
          </a:prstGeom>
          <a:solidFill>
            <a:srgbClr val="000000">
              <a:alpha val="4000"/>
            </a:srgbClr>
          </a:solidFill>
          <a:ln/>
        </p:spPr>
        <p:txBody>
          <a:bodyPr/>
          <a:lstStyle/>
          <a:p>
            <a:endParaRPr lang="es-MX"/>
          </a:p>
        </p:txBody>
      </p:sp>
      <p:sp>
        <p:nvSpPr>
          <p:cNvPr id="20" name="Text 18"/>
          <p:cNvSpPr/>
          <p:nvPr/>
        </p:nvSpPr>
        <p:spPr>
          <a:xfrm>
            <a:off x="931307" y="3647242"/>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2 años</a:t>
            </a:r>
            <a:endParaRPr lang="en-US" sz="1450" dirty="0"/>
          </a:p>
        </p:txBody>
      </p:sp>
      <p:sp>
        <p:nvSpPr>
          <p:cNvPr id="21" name="Text 19"/>
          <p:cNvSpPr/>
          <p:nvPr/>
        </p:nvSpPr>
        <p:spPr>
          <a:xfrm>
            <a:off x="3562588" y="3647242"/>
            <a:ext cx="4878110"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Combina palabras</a:t>
            </a:r>
            <a:endParaRPr lang="en-US" sz="1450" dirty="0"/>
          </a:p>
        </p:txBody>
      </p:sp>
      <p:sp>
        <p:nvSpPr>
          <p:cNvPr id="22" name="Text 20"/>
          <p:cNvSpPr/>
          <p:nvPr/>
        </p:nvSpPr>
        <p:spPr>
          <a:xfrm>
            <a:off x="8817650" y="3647242"/>
            <a:ext cx="225051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Cognitivo</a:t>
            </a:r>
            <a:endParaRPr lang="en-US" sz="1450" dirty="0"/>
          </a:p>
        </p:txBody>
      </p:sp>
      <p:sp>
        <p:nvSpPr>
          <p:cNvPr id="23" name="Text 21"/>
          <p:cNvSpPr/>
          <p:nvPr/>
        </p:nvSpPr>
        <p:spPr>
          <a:xfrm>
            <a:off x="11445121" y="3647242"/>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Rimas y canciones narrativas</a:t>
            </a:r>
            <a:endParaRPr lang="en-US" sz="1450" dirty="0"/>
          </a:p>
        </p:txBody>
      </p:sp>
      <p:sp>
        <p:nvSpPr>
          <p:cNvPr id="24" name="Shape 22"/>
          <p:cNvSpPr/>
          <p:nvPr/>
        </p:nvSpPr>
        <p:spPr>
          <a:xfrm>
            <a:off x="746284" y="4042529"/>
            <a:ext cx="13137833" cy="513636"/>
          </a:xfrm>
          <a:prstGeom prst="rect">
            <a:avLst/>
          </a:prstGeom>
          <a:solidFill>
            <a:srgbClr val="FFFFFF">
              <a:alpha val="4000"/>
            </a:srgbClr>
          </a:solidFill>
          <a:ln/>
        </p:spPr>
        <p:txBody>
          <a:bodyPr/>
          <a:lstStyle/>
          <a:p>
            <a:endParaRPr lang="es-MX"/>
          </a:p>
        </p:txBody>
      </p:sp>
      <p:sp>
        <p:nvSpPr>
          <p:cNvPr id="25" name="Text 23"/>
          <p:cNvSpPr/>
          <p:nvPr/>
        </p:nvSpPr>
        <p:spPr>
          <a:xfrm>
            <a:off x="931307" y="4160877"/>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3 años</a:t>
            </a:r>
            <a:endParaRPr lang="en-US" sz="1450" dirty="0"/>
          </a:p>
        </p:txBody>
      </p:sp>
      <p:sp>
        <p:nvSpPr>
          <p:cNvPr id="26" name="Text 24"/>
          <p:cNvSpPr/>
          <p:nvPr/>
        </p:nvSpPr>
        <p:spPr>
          <a:xfrm>
            <a:off x="3562588" y="4160877"/>
            <a:ext cx="4878110"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Juego paralelo</a:t>
            </a:r>
            <a:endParaRPr lang="en-US" sz="1450" dirty="0"/>
          </a:p>
        </p:txBody>
      </p:sp>
      <p:sp>
        <p:nvSpPr>
          <p:cNvPr id="27" name="Text 25"/>
          <p:cNvSpPr/>
          <p:nvPr/>
        </p:nvSpPr>
        <p:spPr>
          <a:xfrm>
            <a:off x="8817650" y="4160877"/>
            <a:ext cx="225051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Social</a:t>
            </a:r>
            <a:endParaRPr lang="en-US" sz="1450" dirty="0"/>
          </a:p>
        </p:txBody>
      </p:sp>
      <p:sp>
        <p:nvSpPr>
          <p:cNvPr id="28" name="Text 26"/>
          <p:cNvSpPr/>
          <p:nvPr/>
        </p:nvSpPr>
        <p:spPr>
          <a:xfrm>
            <a:off x="11445121" y="4160877"/>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Rondas musicales básicas</a:t>
            </a:r>
            <a:endParaRPr lang="en-US" sz="1450" dirty="0"/>
          </a:p>
        </p:txBody>
      </p:sp>
      <p:sp>
        <p:nvSpPr>
          <p:cNvPr id="29" name="Shape 27"/>
          <p:cNvSpPr/>
          <p:nvPr/>
        </p:nvSpPr>
        <p:spPr>
          <a:xfrm>
            <a:off x="746284" y="4556165"/>
            <a:ext cx="13137833" cy="513636"/>
          </a:xfrm>
          <a:prstGeom prst="rect">
            <a:avLst/>
          </a:prstGeom>
          <a:solidFill>
            <a:srgbClr val="000000">
              <a:alpha val="4000"/>
            </a:srgbClr>
          </a:solidFill>
          <a:ln/>
        </p:spPr>
        <p:txBody>
          <a:bodyPr/>
          <a:lstStyle/>
          <a:p>
            <a:endParaRPr lang="es-MX"/>
          </a:p>
        </p:txBody>
      </p:sp>
      <p:sp>
        <p:nvSpPr>
          <p:cNvPr id="30" name="Text 28"/>
          <p:cNvSpPr/>
          <p:nvPr/>
        </p:nvSpPr>
        <p:spPr>
          <a:xfrm>
            <a:off x="931307" y="4674513"/>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4 años</a:t>
            </a:r>
            <a:endParaRPr lang="en-US" sz="1450" dirty="0"/>
          </a:p>
        </p:txBody>
      </p:sp>
      <p:sp>
        <p:nvSpPr>
          <p:cNvPr id="31" name="Text 29"/>
          <p:cNvSpPr/>
          <p:nvPr/>
        </p:nvSpPr>
        <p:spPr>
          <a:xfrm>
            <a:off x="3562588" y="4674513"/>
            <a:ext cx="4878110"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Juego cooperativo</a:t>
            </a:r>
            <a:endParaRPr lang="en-US" sz="1450" dirty="0"/>
          </a:p>
        </p:txBody>
      </p:sp>
      <p:sp>
        <p:nvSpPr>
          <p:cNvPr id="32" name="Text 30"/>
          <p:cNvSpPr/>
          <p:nvPr/>
        </p:nvSpPr>
        <p:spPr>
          <a:xfrm>
            <a:off x="8817650" y="4674513"/>
            <a:ext cx="225051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Social</a:t>
            </a:r>
            <a:endParaRPr lang="en-US" sz="1450" dirty="0"/>
          </a:p>
        </p:txBody>
      </p:sp>
      <p:sp>
        <p:nvSpPr>
          <p:cNvPr id="33" name="Text 31"/>
          <p:cNvSpPr/>
          <p:nvPr/>
        </p:nvSpPr>
        <p:spPr>
          <a:xfrm>
            <a:off x="11445121" y="4674513"/>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Tocar instrumentos en grupo</a:t>
            </a:r>
            <a:endParaRPr lang="en-US" sz="1450" dirty="0"/>
          </a:p>
        </p:txBody>
      </p:sp>
      <p:sp>
        <p:nvSpPr>
          <p:cNvPr id="34" name="Shape 32"/>
          <p:cNvSpPr/>
          <p:nvPr/>
        </p:nvSpPr>
        <p:spPr>
          <a:xfrm>
            <a:off x="746284" y="5069800"/>
            <a:ext cx="13137833" cy="790575"/>
          </a:xfrm>
          <a:prstGeom prst="rect">
            <a:avLst/>
          </a:prstGeom>
          <a:solidFill>
            <a:srgbClr val="FFFFFF">
              <a:alpha val="4000"/>
            </a:srgbClr>
          </a:solidFill>
          <a:ln/>
        </p:spPr>
        <p:txBody>
          <a:bodyPr/>
          <a:lstStyle/>
          <a:p>
            <a:endParaRPr lang="es-MX"/>
          </a:p>
        </p:txBody>
      </p:sp>
      <p:sp>
        <p:nvSpPr>
          <p:cNvPr id="35" name="Text 33"/>
          <p:cNvSpPr/>
          <p:nvPr/>
        </p:nvSpPr>
        <p:spPr>
          <a:xfrm>
            <a:off x="931307" y="5188148"/>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5 años</a:t>
            </a:r>
            <a:endParaRPr lang="en-US" sz="1450" dirty="0"/>
          </a:p>
        </p:txBody>
      </p:sp>
      <p:sp>
        <p:nvSpPr>
          <p:cNvPr id="36" name="Text 34"/>
          <p:cNvSpPr/>
          <p:nvPr/>
        </p:nvSpPr>
        <p:spPr>
          <a:xfrm>
            <a:off x="3562588" y="5188148"/>
            <a:ext cx="4878110"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Cuenta historias simples</a:t>
            </a:r>
            <a:endParaRPr lang="en-US" sz="1450" dirty="0"/>
          </a:p>
        </p:txBody>
      </p:sp>
      <p:sp>
        <p:nvSpPr>
          <p:cNvPr id="37" name="Text 35"/>
          <p:cNvSpPr/>
          <p:nvPr/>
        </p:nvSpPr>
        <p:spPr>
          <a:xfrm>
            <a:off x="8817650" y="5188148"/>
            <a:ext cx="225051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Lenguaje</a:t>
            </a:r>
            <a:endParaRPr lang="en-US" sz="1450" dirty="0"/>
          </a:p>
        </p:txBody>
      </p:sp>
      <p:sp>
        <p:nvSpPr>
          <p:cNvPr id="38" name="Text 36"/>
          <p:cNvSpPr/>
          <p:nvPr/>
        </p:nvSpPr>
        <p:spPr>
          <a:xfrm>
            <a:off x="11445121" y="5188148"/>
            <a:ext cx="2254329" cy="553879"/>
          </a:xfrm>
          <a:prstGeom prst="rect">
            <a:avLst/>
          </a:prstGeom>
          <a:noFill/>
          <a:ln/>
        </p:spPr>
        <p:txBody>
          <a:bodyPr wrap="squar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Crear canciones con narrativa</a:t>
            </a:r>
            <a:endParaRPr lang="en-US" sz="1450" dirty="0"/>
          </a:p>
        </p:txBody>
      </p:sp>
      <p:sp>
        <p:nvSpPr>
          <p:cNvPr id="39" name="Shape 37"/>
          <p:cNvSpPr/>
          <p:nvPr/>
        </p:nvSpPr>
        <p:spPr>
          <a:xfrm>
            <a:off x="746284" y="5860375"/>
            <a:ext cx="13137833" cy="790575"/>
          </a:xfrm>
          <a:prstGeom prst="rect">
            <a:avLst/>
          </a:prstGeom>
          <a:solidFill>
            <a:srgbClr val="000000">
              <a:alpha val="4000"/>
            </a:srgbClr>
          </a:solidFill>
          <a:ln/>
        </p:spPr>
        <p:txBody>
          <a:bodyPr/>
          <a:lstStyle/>
          <a:p>
            <a:endParaRPr lang="es-MX"/>
          </a:p>
        </p:txBody>
      </p:sp>
      <p:sp>
        <p:nvSpPr>
          <p:cNvPr id="40" name="Text 38"/>
          <p:cNvSpPr/>
          <p:nvPr/>
        </p:nvSpPr>
        <p:spPr>
          <a:xfrm>
            <a:off x="931307" y="5978723"/>
            <a:ext cx="225432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6 años</a:t>
            </a:r>
            <a:endParaRPr lang="en-US" sz="1450" dirty="0"/>
          </a:p>
        </p:txBody>
      </p:sp>
      <p:sp>
        <p:nvSpPr>
          <p:cNvPr id="41" name="Text 39"/>
          <p:cNvSpPr/>
          <p:nvPr/>
        </p:nvSpPr>
        <p:spPr>
          <a:xfrm>
            <a:off x="3562588" y="5978723"/>
            <a:ext cx="4878110"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Mayor coordinación fina</a:t>
            </a:r>
            <a:endParaRPr lang="en-US" sz="1450" dirty="0"/>
          </a:p>
        </p:txBody>
      </p:sp>
      <p:sp>
        <p:nvSpPr>
          <p:cNvPr id="42" name="Text 40"/>
          <p:cNvSpPr/>
          <p:nvPr/>
        </p:nvSpPr>
        <p:spPr>
          <a:xfrm>
            <a:off x="8817650" y="5978723"/>
            <a:ext cx="2250519" cy="276939"/>
          </a:xfrm>
          <a:prstGeom prst="rect">
            <a:avLst/>
          </a:prstGeom>
          <a:noFill/>
          <a:ln/>
        </p:spPr>
        <p:txBody>
          <a:bodyPr wrap="non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Motriz</a:t>
            </a:r>
            <a:endParaRPr lang="en-US" sz="1450" dirty="0"/>
          </a:p>
        </p:txBody>
      </p:sp>
      <p:sp>
        <p:nvSpPr>
          <p:cNvPr id="43" name="Text 41"/>
          <p:cNvSpPr/>
          <p:nvPr/>
        </p:nvSpPr>
        <p:spPr>
          <a:xfrm>
            <a:off x="11445121" y="5978723"/>
            <a:ext cx="2254329" cy="553879"/>
          </a:xfrm>
          <a:prstGeom prst="rect">
            <a:avLst/>
          </a:prstGeom>
          <a:noFill/>
          <a:ln/>
        </p:spPr>
        <p:txBody>
          <a:bodyPr wrap="squar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Instrumentos melódicos complejos</a:t>
            </a:r>
            <a:endParaRPr lang="en-US" sz="1450" dirty="0"/>
          </a:p>
        </p:txBody>
      </p:sp>
      <p:sp>
        <p:nvSpPr>
          <p:cNvPr id="44" name="Text 42"/>
          <p:cNvSpPr/>
          <p:nvPr/>
        </p:nvSpPr>
        <p:spPr>
          <a:xfrm>
            <a:off x="738664" y="6866215"/>
            <a:ext cx="13153073" cy="553879"/>
          </a:xfrm>
          <a:prstGeom prst="rect">
            <a:avLst/>
          </a:prstGeom>
          <a:noFill/>
          <a:ln/>
        </p:spPr>
        <p:txBody>
          <a:bodyPr wrap="square" lIns="0" tIns="0" rIns="0" bIns="0" rtlCol="0" anchor="t"/>
          <a:lstStyle/>
          <a:p>
            <a:pPr marL="0" indent="0" algn="l">
              <a:lnSpc>
                <a:spcPts val="2150"/>
              </a:lnSpc>
              <a:buNone/>
            </a:pPr>
            <a:r>
              <a:rPr lang="en-US" sz="1450" dirty="0">
                <a:solidFill>
                  <a:srgbClr val="3D3838"/>
                </a:solidFill>
                <a:latin typeface="Source Sans 3" pitchFamily="34" charset="0"/>
                <a:ea typeface="Source Sans 3" pitchFamily="34" charset="-122"/>
                <a:cs typeface="Source Sans 3" pitchFamily="34" charset="-120"/>
              </a:rPr>
              <a:t>Esta tabla ilustra cómo cada hito del desarrollo puede ser estimulado y reforzado mediante intervenciones musicales específicas. La </a:t>
            </a:r>
            <a:r>
              <a:rPr lang="en-US" sz="1450" b="1" dirty="0">
                <a:solidFill>
                  <a:srgbClr val="2D2E34"/>
                </a:solidFill>
                <a:latin typeface="Source Sans 3" pitchFamily="34" charset="0"/>
                <a:ea typeface="Source Sans 3" pitchFamily="34" charset="-122"/>
                <a:cs typeface="Source Sans 3" pitchFamily="34" charset="-120"/>
              </a:rPr>
              <a:t>musicoterapia</a:t>
            </a:r>
            <a:r>
              <a:rPr lang="en-US" sz="1450" dirty="0">
                <a:solidFill>
                  <a:srgbClr val="3D3838"/>
                </a:solidFill>
                <a:latin typeface="Source Sans 3" pitchFamily="34" charset="0"/>
                <a:ea typeface="Source Sans 3" pitchFamily="34" charset="-122"/>
                <a:cs typeface="Source Sans 3" pitchFamily="34" charset="-120"/>
              </a:rPr>
              <a:t> no solo acompaña el desarrollo natural, sino que lo potencia al ofrecer experiencias multisensoriales que activan simultáneamente múltiples áreas cerebrales.</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475893" y="755333"/>
            <a:ext cx="6934200" cy="337899"/>
          </a:xfrm>
          <a:prstGeom prst="rect">
            <a:avLst/>
          </a:prstGeom>
          <a:noFill/>
          <a:ln/>
        </p:spPr>
        <p:txBody>
          <a:bodyPr wrap="none" lIns="0" tIns="0" rIns="0" bIns="0" rtlCol="0" anchor="t"/>
          <a:lstStyle/>
          <a:p>
            <a:pPr marL="0" indent="0" algn="l">
              <a:lnSpc>
                <a:spcPts val="2650"/>
              </a:lnSpc>
              <a:buNone/>
            </a:pPr>
            <a:r>
              <a:rPr lang="en-US" sz="2100" b="1" dirty="0">
                <a:solidFill>
                  <a:srgbClr val="000000"/>
                </a:solidFill>
                <a:latin typeface="Montserrat Bold" pitchFamily="34" charset="0"/>
                <a:ea typeface="Montserrat Bold" pitchFamily="34" charset="-122"/>
                <a:cs typeface="Montserrat Bold" pitchFamily="34" charset="-120"/>
              </a:rPr>
              <a:t>Conclusiones: Música como Herramienta Integral</a:t>
            </a:r>
            <a:endParaRPr lang="en-US" sz="2100" dirty="0"/>
          </a:p>
        </p:txBody>
      </p:sp>
      <p:sp>
        <p:nvSpPr>
          <p:cNvPr id="3" name="Shape 1"/>
          <p:cNvSpPr/>
          <p:nvPr/>
        </p:nvSpPr>
        <p:spPr>
          <a:xfrm>
            <a:off x="475893" y="1331119"/>
            <a:ext cx="6779776" cy="834985"/>
          </a:xfrm>
          <a:prstGeom prst="roundRect">
            <a:avLst>
              <a:gd name="adj" fmla="val 2137"/>
            </a:avLst>
          </a:prstGeom>
          <a:solidFill>
            <a:srgbClr val="F2EEEE"/>
          </a:solidFill>
          <a:ln/>
        </p:spPr>
        <p:txBody>
          <a:bodyPr/>
          <a:lstStyle/>
          <a:p>
            <a:endParaRPr lang="es-MX"/>
          </a:p>
        </p:txBody>
      </p:sp>
      <p:sp>
        <p:nvSpPr>
          <p:cNvPr id="4" name="Text 2"/>
          <p:cNvSpPr/>
          <p:nvPr/>
        </p:nvSpPr>
        <p:spPr>
          <a:xfrm>
            <a:off x="594836" y="1450062"/>
            <a:ext cx="1998940" cy="169069"/>
          </a:xfrm>
          <a:prstGeom prst="rect">
            <a:avLst/>
          </a:prstGeom>
          <a:noFill/>
          <a:ln/>
        </p:spPr>
        <p:txBody>
          <a:bodyPr wrap="none" lIns="0" tIns="0" rIns="0" bIns="0" rtlCol="0" anchor="t"/>
          <a:lstStyle/>
          <a:p>
            <a:pPr marL="0" indent="0" algn="l">
              <a:lnSpc>
                <a:spcPts val="1300"/>
              </a:lnSpc>
              <a:buNone/>
            </a:pPr>
            <a:r>
              <a:rPr lang="en-US" sz="1050" b="1" dirty="0">
                <a:solidFill>
                  <a:srgbClr val="3D3838"/>
                </a:solidFill>
                <a:latin typeface="Montserrat Bold" pitchFamily="34" charset="0"/>
                <a:ea typeface="Montserrat Bold" pitchFamily="34" charset="-122"/>
                <a:cs typeface="Montserrat Bold" pitchFamily="34" charset="-120"/>
              </a:rPr>
              <a:t>Desarrollo Multidimensional</a:t>
            </a:r>
            <a:endParaRPr lang="en-US" sz="1050" dirty="0"/>
          </a:p>
        </p:txBody>
      </p:sp>
      <p:sp>
        <p:nvSpPr>
          <p:cNvPr id="5" name="Text 3"/>
          <p:cNvSpPr/>
          <p:nvPr/>
        </p:nvSpPr>
        <p:spPr>
          <a:xfrm>
            <a:off x="594836" y="1690449"/>
            <a:ext cx="6541889" cy="356711"/>
          </a:xfrm>
          <a:prstGeom prst="rect">
            <a:avLst/>
          </a:prstGeom>
          <a:noFill/>
          <a:ln/>
        </p:spPr>
        <p:txBody>
          <a:bodyPr wrap="square" lIns="0" tIns="0" rIns="0" bIns="0" rtlCol="0" anchor="t"/>
          <a:lstStyle/>
          <a:p>
            <a:pPr marL="0" indent="0" algn="l">
              <a:lnSpc>
                <a:spcPts val="1400"/>
              </a:lnSpc>
              <a:buNone/>
            </a:pPr>
            <a:r>
              <a:rPr lang="en-US" sz="900" dirty="0">
                <a:solidFill>
                  <a:srgbClr val="3D3838"/>
                </a:solidFill>
                <a:latin typeface="Source Sans 3" pitchFamily="34" charset="0"/>
                <a:ea typeface="Source Sans 3" pitchFamily="34" charset="-122"/>
                <a:cs typeface="Source Sans 3" pitchFamily="34" charset="-120"/>
              </a:rPr>
              <a:t>El desarrollo infantil es secuencial y multidimensional. Cada ámbito (motriz, cognitivo, emocional, social y lenguaje) influye en los demás, y la </a:t>
            </a:r>
            <a:r>
              <a:rPr lang="en-US" sz="900" b="1" dirty="0">
                <a:latin typeface="Source Sans 3" pitchFamily="34" charset="0"/>
                <a:ea typeface="Source Sans 3" pitchFamily="34" charset="-122"/>
                <a:cs typeface="Source Sans 3" pitchFamily="34" charset="-120"/>
              </a:rPr>
              <a:t>música actúa como puente integrador</a:t>
            </a:r>
            <a:r>
              <a:rPr lang="en-US" sz="900" dirty="0">
                <a:latin typeface="Source Sans 3" pitchFamily="34" charset="0"/>
                <a:ea typeface="Source Sans 3" pitchFamily="34" charset="-122"/>
                <a:cs typeface="Source Sans 3" pitchFamily="34" charset="-120"/>
              </a:rPr>
              <a:t> </a:t>
            </a:r>
            <a:r>
              <a:rPr lang="en-US" sz="900" dirty="0">
                <a:solidFill>
                  <a:srgbClr val="3D3838"/>
                </a:solidFill>
                <a:latin typeface="Source Sans 3" pitchFamily="34" charset="0"/>
                <a:ea typeface="Source Sans 3" pitchFamily="34" charset="-122"/>
                <a:cs typeface="Source Sans 3" pitchFamily="34" charset="-120"/>
              </a:rPr>
              <a:t>entre todas estas dimensiones.</a:t>
            </a:r>
            <a:endParaRPr lang="en-US" sz="900" dirty="0"/>
          </a:p>
        </p:txBody>
      </p:sp>
      <p:sp>
        <p:nvSpPr>
          <p:cNvPr id="6" name="Shape 4"/>
          <p:cNvSpPr/>
          <p:nvPr/>
        </p:nvSpPr>
        <p:spPr>
          <a:xfrm>
            <a:off x="7374612" y="1331119"/>
            <a:ext cx="6779895" cy="834985"/>
          </a:xfrm>
          <a:prstGeom prst="roundRect">
            <a:avLst>
              <a:gd name="adj" fmla="val 2137"/>
            </a:avLst>
          </a:prstGeom>
          <a:solidFill>
            <a:srgbClr val="F2EEEE"/>
          </a:solidFill>
          <a:ln/>
        </p:spPr>
        <p:txBody>
          <a:bodyPr/>
          <a:lstStyle/>
          <a:p>
            <a:endParaRPr lang="es-MX"/>
          </a:p>
        </p:txBody>
      </p:sp>
      <p:sp>
        <p:nvSpPr>
          <p:cNvPr id="7" name="Text 5"/>
          <p:cNvSpPr/>
          <p:nvPr/>
        </p:nvSpPr>
        <p:spPr>
          <a:xfrm>
            <a:off x="7493556" y="1450062"/>
            <a:ext cx="1677114" cy="169069"/>
          </a:xfrm>
          <a:prstGeom prst="rect">
            <a:avLst/>
          </a:prstGeom>
          <a:noFill/>
          <a:ln/>
        </p:spPr>
        <p:txBody>
          <a:bodyPr wrap="none" lIns="0" tIns="0" rIns="0" bIns="0" rtlCol="0" anchor="t"/>
          <a:lstStyle/>
          <a:p>
            <a:pPr marL="0" indent="0" algn="l">
              <a:lnSpc>
                <a:spcPts val="1300"/>
              </a:lnSpc>
              <a:buNone/>
            </a:pPr>
            <a:r>
              <a:rPr lang="en-US" sz="1050" b="1" dirty="0">
                <a:solidFill>
                  <a:srgbClr val="3D3838"/>
                </a:solidFill>
                <a:latin typeface="Montserrat Bold" pitchFamily="34" charset="0"/>
                <a:ea typeface="Montserrat Bold" pitchFamily="34" charset="-122"/>
                <a:cs typeface="Montserrat Bold" pitchFamily="34" charset="-120"/>
              </a:rPr>
              <a:t>Interacción Social Clave</a:t>
            </a:r>
            <a:endParaRPr lang="en-US" sz="1050" dirty="0"/>
          </a:p>
        </p:txBody>
      </p:sp>
      <p:sp>
        <p:nvSpPr>
          <p:cNvPr id="8" name="Text 6"/>
          <p:cNvSpPr/>
          <p:nvPr/>
        </p:nvSpPr>
        <p:spPr>
          <a:xfrm>
            <a:off x="7493556" y="1690449"/>
            <a:ext cx="6542008" cy="356711"/>
          </a:xfrm>
          <a:prstGeom prst="rect">
            <a:avLst/>
          </a:prstGeom>
          <a:noFill/>
          <a:ln/>
        </p:spPr>
        <p:txBody>
          <a:bodyPr wrap="square" lIns="0" tIns="0" rIns="0" bIns="0" rtlCol="0" anchor="t"/>
          <a:lstStyle/>
          <a:p>
            <a:pPr marL="0" indent="0" algn="l">
              <a:lnSpc>
                <a:spcPts val="1400"/>
              </a:lnSpc>
              <a:buNone/>
            </a:pPr>
            <a:r>
              <a:rPr lang="en-US" sz="900" dirty="0">
                <a:solidFill>
                  <a:srgbClr val="3D3838"/>
                </a:solidFill>
                <a:latin typeface="Source Sans 3" pitchFamily="34" charset="0"/>
                <a:ea typeface="Source Sans 3" pitchFamily="34" charset="-122"/>
                <a:cs typeface="Source Sans 3" pitchFamily="34" charset="-120"/>
              </a:rPr>
              <a:t>La interacción social y la estimulación temprana son fundamentales (Vygotsky). Las </a:t>
            </a:r>
            <a:r>
              <a:rPr lang="en-US" sz="900" b="1" dirty="0">
                <a:latin typeface="Source Sans 3" pitchFamily="34" charset="0"/>
                <a:ea typeface="Source Sans 3" pitchFamily="34" charset="-122"/>
                <a:cs typeface="Source Sans 3" pitchFamily="34" charset="-120"/>
              </a:rPr>
              <a:t>experiencias musicales compartidas</a:t>
            </a:r>
            <a:r>
              <a:rPr lang="en-US" sz="900" dirty="0">
                <a:latin typeface="Source Sans 3" pitchFamily="34" charset="0"/>
                <a:ea typeface="Source Sans 3" pitchFamily="34" charset="-122"/>
                <a:cs typeface="Source Sans 3" pitchFamily="34" charset="-120"/>
              </a:rPr>
              <a:t> </a:t>
            </a:r>
            <a:r>
              <a:rPr lang="en-US" sz="900" dirty="0">
                <a:solidFill>
                  <a:srgbClr val="3D3838"/>
                </a:solidFill>
                <a:latin typeface="Source Sans 3" pitchFamily="34" charset="0"/>
                <a:ea typeface="Source Sans 3" pitchFamily="34" charset="-122"/>
                <a:cs typeface="Source Sans 3" pitchFamily="34" charset="-120"/>
              </a:rPr>
              <a:t>crean contextos ricos para el aprendizaje mediado y el desarrollo de habilidades sociales.</a:t>
            </a:r>
            <a:endParaRPr lang="en-US" sz="900" dirty="0"/>
          </a:p>
        </p:txBody>
      </p:sp>
      <p:sp>
        <p:nvSpPr>
          <p:cNvPr id="9" name="Shape 7"/>
          <p:cNvSpPr/>
          <p:nvPr/>
        </p:nvSpPr>
        <p:spPr>
          <a:xfrm>
            <a:off x="475893" y="2285048"/>
            <a:ext cx="6779776" cy="834985"/>
          </a:xfrm>
          <a:prstGeom prst="roundRect">
            <a:avLst>
              <a:gd name="adj" fmla="val 2137"/>
            </a:avLst>
          </a:prstGeom>
          <a:solidFill>
            <a:srgbClr val="F2EEEE"/>
          </a:solidFill>
          <a:ln/>
        </p:spPr>
        <p:txBody>
          <a:bodyPr/>
          <a:lstStyle/>
          <a:p>
            <a:endParaRPr lang="es-MX"/>
          </a:p>
        </p:txBody>
      </p:sp>
      <p:sp>
        <p:nvSpPr>
          <p:cNvPr id="10" name="Text 8"/>
          <p:cNvSpPr/>
          <p:nvPr/>
        </p:nvSpPr>
        <p:spPr>
          <a:xfrm>
            <a:off x="594836" y="2403991"/>
            <a:ext cx="1467207" cy="169069"/>
          </a:xfrm>
          <a:prstGeom prst="rect">
            <a:avLst/>
          </a:prstGeom>
          <a:noFill/>
          <a:ln/>
        </p:spPr>
        <p:txBody>
          <a:bodyPr wrap="none" lIns="0" tIns="0" rIns="0" bIns="0" rtlCol="0" anchor="t"/>
          <a:lstStyle/>
          <a:p>
            <a:pPr marL="0" indent="0" algn="l">
              <a:lnSpc>
                <a:spcPts val="1300"/>
              </a:lnSpc>
              <a:buNone/>
            </a:pPr>
            <a:r>
              <a:rPr lang="en-US" sz="1050" b="1" dirty="0">
                <a:solidFill>
                  <a:srgbClr val="3D3838"/>
                </a:solidFill>
                <a:latin typeface="Montserrat Bold" pitchFamily="34" charset="0"/>
                <a:ea typeface="Montserrat Bold" pitchFamily="34" charset="-122"/>
                <a:cs typeface="Montserrat Bold" pitchFamily="34" charset="-120"/>
              </a:rPr>
              <a:t>Detección Temprana</a:t>
            </a:r>
            <a:endParaRPr lang="en-US" sz="1050" dirty="0"/>
          </a:p>
        </p:txBody>
      </p:sp>
      <p:sp>
        <p:nvSpPr>
          <p:cNvPr id="11" name="Text 9"/>
          <p:cNvSpPr/>
          <p:nvPr/>
        </p:nvSpPr>
        <p:spPr>
          <a:xfrm>
            <a:off x="594836" y="2644378"/>
            <a:ext cx="6541889" cy="356711"/>
          </a:xfrm>
          <a:prstGeom prst="rect">
            <a:avLst/>
          </a:prstGeom>
          <a:noFill/>
          <a:ln/>
        </p:spPr>
        <p:txBody>
          <a:bodyPr wrap="square" lIns="0" tIns="0" rIns="0" bIns="0" rtlCol="0" anchor="t"/>
          <a:lstStyle/>
          <a:p>
            <a:pPr marL="0" indent="0" algn="l">
              <a:lnSpc>
                <a:spcPts val="1400"/>
              </a:lnSpc>
              <a:buNone/>
            </a:pPr>
            <a:r>
              <a:rPr lang="en-US" sz="900" dirty="0">
                <a:solidFill>
                  <a:srgbClr val="3D3838"/>
                </a:solidFill>
                <a:latin typeface="Source Sans 3" pitchFamily="34" charset="0"/>
                <a:ea typeface="Source Sans 3" pitchFamily="34" charset="-122"/>
                <a:cs typeface="Source Sans 3" pitchFamily="34" charset="-120"/>
              </a:rPr>
              <a:t>La detección temprana de retrasos o dificultades previene problemas futuros. La</a:t>
            </a:r>
            <a:r>
              <a:rPr lang="en-US" sz="900" dirty="0">
                <a:latin typeface="Source Sans 3" pitchFamily="34" charset="0"/>
                <a:ea typeface="Source Sans 3" pitchFamily="34" charset="-122"/>
                <a:cs typeface="Source Sans 3" pitchFamily="34" charset="-120"/>
              </a:rPr>
              <a:t> </a:t>
            </a:r>
            <a:r>
              <a:rPr lang="en-US" sz="900" b="1" dirty="0">
                <a:latin typeface="Source Sans 3" pitchFamily="34" charset="0"/>
                <a:ea typeface="Source Sans 3" pitchFamily="34" charset="-122"/>
                <a:cs typeface="Source Sans 3" pitchFamily="34" charset="-120"/>
              </a:rPr>
              <a:t>musicoterapia</a:t>
            </a:r>
            <a:r>
              <a:rPr lang="en-US" sz="900" dirty="0">
                <a:latin typeface="Source Sans 3" pitchFamily="34" charset="0"/>
                <a:ea typeface="Source Sans 3" pitchFamily="34" charset="-122"/>
                <a:cs typeface="Source Sans 3" pitchFamily="34" charset="-120"/>
              </a:rPr>
              <a:t> </a:t>
            </a:r>
            <a:r>
              <a:rPr lang="en-US" sz="900" dirty="0">
                <a:solidFill>
                  <a:srgbClr val="3D3838"/>
                </a:solidFill>
                <a:latin typeface="Source Sans 3" pitchFamily="34" charset="0"/>
                <a:ea typeface="Source Sans 3" pitchFamily="34" charset="-122"/>
                <a:cs typeface="Source Sans 3" pitchFamily="34" charset="-120"/>
              </a:rPr>
              <a:t>puede identificar y abordar desafíos del desarrollo mediante evaluaciones musicales no invasivas.</a:t>
            </a:r>
            <a:endParaRPr lang="en-US" sz="900" dirty="0"/>
          </a:p>
        </p:txBody>
      </p:sp>
      <p:sp>
        <p:nvSpPr>
          <p:cNvPr id="12" name="Shape 10"/>
          <p:cNvSpPr/>
          <p:nvPr/>
        </p:nvSpPr>
        <p:spPr>
          <a:xfrm>
            <a:off x="7374612" y="2285048"/>
            <a:ext cx="6779895" cy="834985"/>
          </a:xfrm>
          <a:prstGeom prst="roundRect">
            <a:avLst>
              <a:gd name="adj" fmla="val 2137"/>
            </a:avLst>
          </a:prstGeom>
          <a:solidFill>
            <a:srgbClr val="F2EEEE"/>
          </a:solidFill>
          <a:ln/>
        </p:spPr>
        <p:txBody>
          <a:bodyPr/>
          <a:lstStyle/>
          <a:p>
            <a:endParaRPr lang="es-MX"/>
          </a:p>
        </p:txBody>
      </p:sp>
      <p:sp>
        <p:nvSpPr>
          <p:cNvPr id="13" name="Text 11"/>
          <p:cNvSpPr/>
          <p:nvPr/>
        </p:nvSpPr>
        <p:spPr>
          <a:xfrm>
            <a:off x="7493556" y="2403991"/>
            <a:ext cx="1468041" cy="169069"/>
          </a:xfrm>
          <a:prstGeom prst="rect">
            <a:avLst/>
          </a:prstGeom>
          <a:noFill/>
          <a:ln/>
        </p:spPr>
        <p:txBody>
          <a:bodyPr wrap="none" lIns="0" tIns="0" rIns="0" bIns="0" rtlCol="0" anchor="t"/>
          <a:lstStyle/>
          <a:p>
            <a:pPr marL="0" indent="0" algn="l">
              <a:lnSpc>
                <a:spcPts val="1300"/>
              </a:lnSpc>
              <a:buNone/>
            </a:pPr>
            <a:r>
              <a:rPr lang="en-US" sz="1050" b="1" dirty="0">
                <a:solidFill>
                  <a:srgbClr val="3D3838"/>
                </a:solidFill>
                <a:latin typeface="Montserrat Bold" pitchFamily="34" charset="0"/>
                <a:ea typeface="Montserrat Bold" pitchFamily="34" charset="-122"/>
                <a:cs typeface="Montserrat Bold" pitchFamily="34" charset="-120"/>
              </a:rPr>
              <a:t>Fundamento Teórico</a:t>
            </a:r>
            <a:endParaRPr lang="en-US" sz="1050" dirty="0"/>
          </a:p>
        </p:txBody>
      </p:sp>
      <p:sp>
        <p:nvSpPr>
          <p:cNvPr id="14" name="Text 12"/>
          <p:cNvSpPr/>
          <p:nvPr/>
        </p:nvSpPr>
        <p:spPr>
          <a:xfrm>
            <a:off x="7493556" y="2644378"/>
            <a:ext cx="6542008" cy="356711"/>
          </a:xfrm>
          <a:prstGeom prst="rect">
            <a:avLst/>
          </a:prstGeom>
          <a:noFill/>
          <a:ln/>
        </p:spPr>
        <p:txBody>
          <a:bodyPr wrap="square" lIns="0" tIns="0" rIns="0" bIns="0" rtlCol="0" anchor="t"/>
          <a:lstStyle/>
          <a:p>
            <a:pPr marL="0" indent="0" algn="l">
              <a:lnSpc>
                <a:spcPts val="1400"/>
              </a:lnSpc>
              <a:buNone/>
            </a:pPr>
            <a:r>
              <a:rPr lang="en-US" sz="900" dirty="0">
                <a:solidFill>
                  <a:srgbClr val="3D3838"/>
                </a:solidFill>
                <a:latin typeface="Source Sans 3" pitchFamily="34" charset="0"/>
                <a:ea typeface="Source Sans 3" pitchFamily="34" charset="-122"/>
                <a:cs typeface="Source Sans 3" pitchFamily="34" charset="-120"/>
              </a:rPr>
              <a:t>Las teorías de Piaget, Vygotsky y Erikson ayudan a comprender la progresión normal del desarrollo. La </a:t>
            </a:r>
            <a:r>
              <a:rPr lang="en-US" sz="900" b="1" dirty="0">
                <a:latin typeface="Source Sans 3" pitchFamily="34" charset="0"/>
                <a:ea typeface="Source Sans 3" pitchFamily="34" charset="-122"/>
                <a:cs typeface="Source Sans 3" pitchFamily="34" charset="-120"/>
              </a:rPr>
              <a:t>musicoterapia basada en evidencia</a:t>
            </a:r>
            <a:r>
              <a:rPr lang="en-US" sz="900" dirty="0">
                <a:latin typeface="Source Sans 3" pitchFamily="34" charset="0"/>
                <a:ea typeface="Source Sans 3" pitchFamily="34" charset="-122"/>
                <a:cs typeface="Source Sans 3" pitchFamily="34" charset="-120"/>
              </a:rPr>
              <a:t> </a:t>
            </a:r>
            <a:r>
              <a:rPr lang="en-US" sz="900" dirty="0">
                <a:solidFill>
                  <a:srgbClr val="3D3838"/>
                </a:solidFill>
                <a:latin typeface="Source Sans 3" pitchFamily="34" charset="0"/>
                <a:ea typeface="Source Sans 3" pitchFamily="34" charset="-122"/>
                <a:cs typeface="Source Sans 3" pitchFamily="34" charset="-120"/>
              </a:rPr>
              <a:t>integra estos marcos teóricos para diseñar intervenciones efectivas.</a:t>
            </a:r>
            <a:endParaRPr lang="en-US" sz="900" dirty="0"/>
          </a:p>
        </p:txBody>
      </p:sp>
      <p:sp>
        <p:nvSpPr>
          <p:cNvPr id="15" name="Text 13"/>
          <p:cNvSpPr/>
          <p:nvPr/>
        </p:nvSpPr>
        <p:spPr>
          <a:xfrm>
            <a:off x="475893" y="3298388"/>
            <a:ext cx="13678614" cy="2027753"/>
          </a:xfrm>
          <a:prstGeom prst="rect">
            <a:avLst/>
          </a:prstGeom>
          <a:noFill/>
          <a:ln/>
        </p:spPr>
        <p:txBody>
          <a:bodyPr wrap="square" lIns="0" tIns="0" rIns="0" bIns="0" rtlCol="0" anchor="t"/>
          <a:lstStyle/>
          <a:p>
            <a:pPr marL="0" indent="0" algn="l">
              <a:lnSpc>
                <a:spcPts val="5300"/>
              </a:lnSpc>
              <a:buNone/>
            </a:pPr>
            <a:r>
              <a:rPr lang="en-US" sz="4250" b="1" dirty="0">
                <a:solidFill>
                  <a:srgbClr val="000000"/>
                </a:solidFill>
                <a:latin typeface="Montserrat Bold" pitchFamily="34" charset="0"/>
                <a:ea typeface="Montserrat Bold" pitchFamily="34" charset="-122"/>
                <a:cs typeface="Montserrat Bold" pitchFamily="34" charset="-120"/>
              </a:rPr>
              <a:t>La música no es solo un complemento del desarrollo: es un catalizador esencial que potencia cada etapa de crecimiento.</a:t>
            </a:r>
            <a:endParaRPr lang="en-US" sz="4250" dirty="0"/>
          </a:p>
        </p:txBody>
      </p:sp>
      <p:sp>
        <p:nvSpPr>
          <p:cNvPr id="16" name="Text 14"/>
          <p:cNvSpPr/>
          <p:nvPr/>
        </p:nvSpPr>
        <p:spPr>
          <a:xfrm>
            <a:off x="475893" y="5504498"/>
            <a:ext cx="13678614" cy="356711"/>
          </a:xfrm>
          <a:prstGeom prst="rect">
            <a:avLst/>
          </a:prstGeom>
          <a:noFill/>
          <a:ln/>
        </p:spPr>
        <p:txBody>
          <a:bodyPr wrap="square" lIns="0" tIns="0" rIns="0" bIns="0" rtlCol="0" anchor="t"/>
          <a:lstStyle/>
          <a:p>
            <a:pPr marL="0" indent="0" algn="l">
              <a:lnSpc>
                <a:spcPts val="1400"/>
              </a:lnSpc>
              <a:buNone/>
            </a:pPr>
            <a:r>
              <a:rPr lang="en-US" sz="900" dirty="0">
                <a:solidFill>
                  <a:srgbClr val="3D3838"/>
                </a:solidFill>
                <a:latin typeface="Source Sans 3" pitchFamily="34" charset="0"/>
                <a:ea typeface="Source Sans 3" pitchFamily="34" charset="-122"/>
                <a:cs typeface="Source Sans 3" pitchFamily="34" charset="-120"/>
              </a:rPr>
              <a:t>Desde el útero materno hasta los primeros años escolares, la musicoterapia ofrece herramientas científicamente validadas para estimular el desarrollo integral. Las intervenciones musicales tempranas no solo enriquecen la experiencia infantil, sino que establecen fundamentos neurológicos, emocionales y sociales que perduran toda la vida. Invertir en música durante la primera infancia es invertir en el futuro del ser humano.</a:t>
            </a:r>
            <a:endParaRPr lang="en-US" sz="900" dirty="0"/>
          </a:p>
        </p:txBody>
      </p:sp>
      <p:sp>
        <p:nvSpPr>
          <p:cNvPr id="17" name="Shape 15"/>
          <p:cNvSpPr/>
          <p:nvPr/>
        </p:nvSpPr>
        <p:spPr>
          <a:xfrm>
            <a:off x="475893" y="6054426"/>
            <a:ext cx="13678614" cy="22384"/>
          </a:xfrm>
          <a:prstGeom prst="rect">
            <a:avLst/>
          </a:prstGeom>
          <a:solidFill>
            <a:srgbClr val="3D3838">
              <a:alpha val="50000"/>
            </a:srgbClr>
          </a:solidFill>
          <a:ln/>
        </p:spPr>
        <p:txBody>
          <a:bodyPr/>
          <a:lstStyle/>
          <a:p>
            <a:endParaRPr lang="es-MX"/>
          </a:p>
        </p:txBody>
      </p:sp>
      <p:sp>
        <p:nvSpPr>
          <p:cNvPr id="18" name="Text 16"/>
          <p:cNvSpPr/>
          <p:nvPr/>
        </p:nvSpPr>
        <p:spPr>
          <a:xfrm>
            <a:off x="475893" y="6255068"/>
            <a:ext cx="1737955" cy="202763"/>
          </a:xfrm>
          <a:prstGeom prst="rect">
            <a:avLst/>
          </a:prstGeom>
          <a:noFill/>
          <a:ln/>
        </p:spPr>
        <p:txBody>
          <a:bodyPr wrap="none" lIns="0" tIns="0" rIns="0" bIns="0" rtlCol="0" anchor="t"/>
          <a:lstStyle/>
          <a:p>
            <a:pPr marL="0" indent="0" algn="l">
              <a:lnSpc>
                <a:spcPts val="1550"/>
              </a:lnSpc>
              <a:buNone/>
            </a:pPr>
            <a:r>
              <a:rPr lang="en-US" sz="1250" b="1" dirty="0">
                <a:solidFill>
                  <a:srgbClr val="000000"/>
                </a:solidFill>
                <a:latin typeface="Montserrat Bold" pitchFamily="34" charset="0"/>
                <a:ea typeface="Montserrat Bold" pitchFamily="34" charset="-122"/>
                <a:cs typeface="Montserrat Bold" pitchFamily="34" charset="-120"/>
              </a:rPr>
              <a:t>Referencias (APA 7ª)</a:t>
            </a:r>
            <a:endParaRPr lang="en-US" sz="1250" dirty="0"/>
          </a:p>
        </p:txBody>
      </p:sp>
      <p:sp>
        <p:nvSpPr>
          <p:cNvPr id="19" name="Text 17"/>
          <p:cNvSpPr/>
          <p:nvPr/>
        </p:nvSpPr>
        <p:spPr>
          <a:xfrm>
            <a:off x="475893" y="6636187"/>
            <a:ext cx="13678614" cy="178356"/>
          </a:xfrm>
          <a:prstGeom prst="rect">
            <a:avLst/>
          </a:prstGeom>
          <a:noFill/>
          <a:ln/>
        </p:spPr>
        <p:txBody>
          <a:bodyPr wrap="none" lIns="0" tIns="0" rIns="0" bIns="0" rtlCol="0" anchor="t"/>
          <a:lstStyle/>
          <a:p>
            <a:pPr marL="342900" indent="-342900" algn="l">
              <a:lnSpc>
                <a:spcPts val="1400"/>
              </a:lnSpc>
              <a:buSzPct val="100000"/>
              <a:buChar char="•"/>
            </a:pPr>
            <a:r>
              <a:rPr lang="en-US" sz="900" dirty="0">
                <a:solidFill>
                  <a:srgbClr val="3D3838"/>
                </a:solidFill>
                <a:latin typeface="Source Sans 3" pitchFamily="34" charset="0"/>
                <a:ea typeface="Source Sans 3" pitchFamily="34" charset="-122"/>
                <a:cs typeface="Source Sans 3" pitchFamily="34" charset="-120"/>
              </a:rPr>
              <a:t>Erikson, E. H. (1963). </a:t>
            </a:r>
            <a:r>
              <a:rPr lang="en-US" sz="900" i="1" dirty="0">
                <a:solidFill>
                  <a:srgbClr val="3D3838"/>
                </a:solidFill>
                <a:latin typeface="Source Sans 3" pitchFamily="34" charset="0"/>
                <a:ea typeface="Source Sans 3" pitchFamily="34" charset="-122"/>
                <a:cs typeface="Source Sans 3" pitchFamily="34" charset="-120"/>
              </a:rPr>
              <a:t>Childhood and society</a:t>
            </a:r>
            <a:r>
              <a:rPr lang="en-US" sz="900" dirty="0">
                <a:solidFill>
                  <a:srgbClr val="3D3838"/>
                </a:solidFill>
                <a:latin typeface="Source Sans 3" pitchFamily="34" charset="0"/>
                <a:ea typeface="Source Sans 3" pitchFamily="34" charset="-122"/>
                <a:cs typeface="Source Sans 3" pitchFamily="34" charset="-120"/>
              </a:rPr>
              <a:t>. Norton.</a:t>
            </a:r>
            <a:endParaRPr lang="en-US" sz="900" dirty="0"/>
          </a:p>
        </p:txBody>
      </p:sp>
      <p:sp>
        <p:nvSpPr>
          <p:cNvPr id="20" name="Text 18"/>
          <p:cNvSpPr/>
          <p:nvPr/>
        </p:nvSpPr>
        <p:spPr>
          <a:xfrm>
            <a:off x="475893" y="6856095"/>
            <a:ext cx="13678614" cy="178356"/>
          </a:xfrm>
          <a:prstGeom prst="rect">
            <a:avLst/>
          </a:prstGeom>
          <a:noFill/>
          <a:ln/>
        </p:spPr>
        <p:txBody>
          <a:bodyPr wrap="none" lIns="0" tIns="0" rIns="0" bIns="0" rtlCol="0" anchor="t"/>
          <a:lstStyle/>
          <a:p>
            <a:pPr marL="342900" indent="-342900" algn="l">
              <a:lnSpc>
                <a:spcPts val="1400"/>
              </a:lnSpc>
              <a:buSzPct val="100000"/>
              <a:buChar char="•"/>
            </a:pPr>
            <a:r>
              <a:rPr lang="en-US" sz="900" dirty="0">
                <a:solidFill>
                  <a:srgbClr val="3D3838"/>
                </a:solidFill>
                <a:latin typeface="Source Sans 3" pitchFamily="34" charset="0"/>
                <a:ea typeface="Source Sans 3" pitchFamily="34" charset="-122"/>
                <a:cs typeface="Source Sans 3" pitchFamily="34" charset="-120"/>
              </a:rPr>
              <a:t>Papalia, D., Olds, S., &amp; Feldman, R. (2018). </a:t>
            </a:r>
            <a:r>
              <a:rPr lang="en-US" sz="900" i="1" dirty="0">
                <a:solidFill>
                  <a:srgbClr val="3D3838"/>
                </a:solidFill>
                <a:latin typeface="Source Sans 3" pitchFamily="34" charset="0"/>
                <a:ea typeface="Source Sans 3" pitchFamily="34" charset="-122"/>
                <a:cs typeface="Source Sans 3" pitchFamily="34" charset="-120"/>
              </a:rPr>
              <a:t>Desarrollo humano</a:t>
            </a:r>
            <a:r>
              <a:rPr lang="en-US" sz="900" dirty="0">
                <a:solidFill>
                  <a:srgbClr val="3D3838"/>
                </a:solidFill>
                <a:latin typeface="Source Sans 3" pitchFamily="34" charset="0"/>
                <a:ea typeface="Source Sans 3" pitchFamily="34" charset="-122"/>
                <a:cs typeface="Source Sans 3" pitchFamily="34" charset="-120"/>
              </a:rPr>
              <a:t>. McGraw-Hill.</a:t>
            </a:r>
            <a:endParaRPr lang="en-US" sz="900" dirty="0"/>
          </a:p>
        </p:txBody>
      </p:sp>
      <p:sp>
        <p:nvSpPr>
          <p:cNvPr id="21" name="Text 19"/>
          <p:cNvSpPr/>
          <p:nvPr/>
        </p:nvSpPr>
        <p:spPr>
          <a:xfrm>
            <a:off x="475893" y="7076003"/>
            <a:ext cx="13678614" cy="178356"/>
          </a:xfrm>
          <a:prstGeom prst="rect">
            <a:avLst/>
          </a:prstGeom>
          <a:noFill/>
          <a:ln/>
        </p:spPr>
        <p:txBody>
          <a:bodyPr wrap="none" lIns="0" tIns="0" rIns="0" bIns="0" rtlCol="0" anchor="t"/>
          <a:lstStyle/>
          <a:p>
            <a:pPr marL="342900" indent="-342900" algn="l">
              <a:lnSpc>
                <a:spcPts val="1400"/>
              </a:lnSpc>
              <a:buSzPct val="100000"/>
              <a:buChar char="•"/>
            </a:pPr>
            <a:r>
              <a:rPr lang="en-US" sz="900" dirty="0">
                <a:solidFill>
                  <a:srgbClr val="3D3838"/>
                </a:solidFill>
                <a:latin typeface="Source Sans 3" pitchFamily="34" charset="0"/>
                <a:ea typeface="Source Sans 3" pitchFamily="34" charset="-122"/>
                <a:cs typeface="Source Sans 3" pitchFamily="34" charset="-120"/>
              </a:rPr>
              <a:t>Piaget, J. (1972). </a:t>
            </a:r>
            <a:r>
              <a:rPr lang="en-US" sz="900" i="1" dirty="0">
                <a:solidFill>
                  <a:srgbClr val="3D3838"/>
                </a:solidFill>
                <a:latin typeface="Source Sans 3" pitchFamily="34" charset="0"/>
                <a:ea typeface="Source Sans 3" pitchFamily="34" charset="-122"/>
                <a:cs typeface="Source Sans 3" pitchFamily="34" charset="-120"/>
              </a:rPr>
              <a:t>Psychology and epistemology</a:t>
            </a:r>
            <a:r>
              <a:rPr lang="en-US" sz="900" dirty="0">
                <a:solidFill>
                  <a:srgbClr val="3D3838"/>
                </a:solidFill>
                <a:latin typeface="Source Sans 3" pitchFamily="34" charset="0"/>
                <a:ea typeface="Source Sans 3" pitchFamily="34" charset="-122"/>
                <a:cs typeface="Source Sans 3" pitchFamily="34" charset="-120"/>
              </a:rPr>
              <a:t>. Penguin.</a:t>
            </a:r>
            <a:endParaRPr lang="en-US" sz="900" dirty="0"/>
          </a:p>
        </p:txBody>
      </p:sp>
      <p:sp>
        <p:nvSpPr>
          <p:cNvPr id="22" name="Text 20"/>
          <p:cNvSpPr/>
          <p:nvPr/>
        </p:nvSpPr>
        <p:spPr>
          <a:xfrm>
            <a:off x="475893" y="7295912"/>
            <a:ext cx="13678614" cy="178356"/>
          </a:xfrm>
          <a:prstGeom prst="rect">
            <a:avLst/>
          </a:prstGeom>
          <a:noFill/>
          <a:ln/>
        </p:spPr>
        <p:txBody>
          <a:bodyPr wrap="none" lIns="0" tIns="0" rIns="0" bIns="0" rtlCol="0" anchor="t"/>
          <a:lstStyle/>
          <a:p>
            <a:pPr marL="342900" indent="-342900" algn="l">
              <a:lnSpc>
                <a:spcPts val="1400"/>
              </a:lnSpc>
              <a:buSzPct val="100000"/>
              <a:buChar char="•"/>
            </a:pPr>
            <a:r>
              <a:rPr lang="en-US" sz="900" dirty="0">
                <a:solidFill>
                  <a:srgbClr val="3D3838"/>
                </a:solidFill>
                <a:latin typeface="Source Sans 3" pitchFamily="34" charset="0"/>
                <a:ea typeface="Source Sans 3" pitchFamily="34" charset="-122"/>
                <a:cs typeface="Source Sans 3" pitchFamily="34" charset="-120"/>
              </a:rPr>
              <a:t>Vygotsky, L. S. (1978). </a:t>
            </a:r>
            <a:r>
              <a:rPr lang="en-US" sz="900" i="1" dirty="0">
                <a:solidFill>
                  <a:srgbClr val="3D3838"/>
                </a:solidFill>
                <a:latin typeface="Source Sans 3" pitchFamily="34" charset="0"/>
                <a:ea typeface="Source Sans 3" pitchFamily="34" charset="-122"/>
                <a:cs typeface="Source Sans 3" pitchFamily="34" charset="-120"/>
              </a:rPr>
              <a:t>Mind in society: The development of higher psychological processes</a:t>
            </a:r>
            <a:r>
              <a:rPr lang="en-US" sz="900" dirty="0">
                <a:solidFill>
                  <a:srgbClr val="3D3838"/>
                </a:solidFill>
                <a:latin typeface="Source Sans 3" pitchFamily="34" charset="0"/>
                <a:ea typeface="Source Sans 3" pitchFamily="34" charset="-122"/>
                <a:cs typeface="Source Sans 3" pitchFamily="34" charset="-120"/>
              </a:rPr>
              <a:t>. Harvard University Press.</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ED1E5C3-B9D9-4A10-979E-1168A2C4BC49}"/>
              </a:ext>
            </a:extLst>
          </p:cNvPr>
          <p:cNvSpPr txBox="1"/>
          <p:nvPr/>
        </p:nvSpPr>
        <p:spPr>
          <a:xfrm>
            <a:off x="3657600" y="3930134"/>
            <a:ext cx="7315200" cy="369332"/>
          </a:xfrm>
          <a:prstGeom prst="rect">
            <a:avLst/>
          </a:prstGeom>
          <a:noFill/>
        </p:spPr>
        <p:txBody>
          <a:bodyPr wrap="square">
            <a:spAutoFit/>
          </a:bodyPr>
          <a:lstStyle/>
          <a:p>
            <a:r>
              <a:rPr lang="es-MX" dirty="0"/>
              <a:t>Muñoz, V. (s/f). </a:t>
            </a:r>
            <a:r>
              <a:rPr lang="es-MX" i="1" dirty="0"/>
              <a:t>Matea. Música para los 5 sentimientos básicos</a:t>
            </a:r>
            <a:r>
              <a:rPr lang="es-MX" dirty="0"/>
              <a:t>. México.</a:t>
            </a:r>
          </a:p>
        </p:txBody>
      </p:sp>
    </p:spTree>
    <p:extLst>
      <p:ext uri="{BB962C8B-B14F-4D97-AF65-F5344CB8AC3E}">
        <p14:creationId xmlns:p14="http://schemas.microsoft.com/office/powerpoint/2010/main" val="404649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66593"/>
          </a:xfrm>
          <a:prstGeom prst="rect">
            <a:avLst/>
          </a:prstGeom>
        </p:spPr>
      </p:pic>
      <p:sp>
        <p:nvSpPr>
          <p:cNvPr id="3" name="Text 0"/>
          <p:cNvSpPr/>
          <p:nvPr/>
        </p:nvSpPr>
        <p:spPr>
          <a:xfrm>
            <a:off x="725210" y="2766298"/>
            <a:ext cx="5420439" cy="515064"/>
          </a:xfrm>
          <a:prstGeom prst="rect">
            <a:avLst/>
          </a:prstGeom>
          <a:noFill/>
          <a:ln/>
        </p:spPr>
        <p:txBody>
          <a:bodyPr wrap="none" lIns="0" tIns="0" rIns="0" bIns="0" rtlCol="0" anchor="t"/>
          <a:lstStyle/>
          <a:p>
            <a:pPr marL="0" indent="0" algn="l">
              <a:lnSpc>
                <a:spcPts val="4050"/>
              </a:lnSpc>
              <a:buNone/>
            </a:pPr>
            <a:r>
              <a:rPr lang="en-US" sz="3200" b="1" dirty="0">
                <a:solidFill>
                  <a:srgbClr val="000000"/>
                </a:solidFill>
                <a:latin typeface="Montserrat Bold" pitchFamily="34" charset="0"/>
                <a:ea typeface="Montserrat Bold" pitchFamily="34" charset="-122"/>
                <a:cs typeface="Montserrat Bold" pitchFamily="34" charset="-120"/>
              </a:rPr>
              <a:t>Objetivos de Aprendizaje</a:t>
            </a:r>
            <a:endParaRPr lang="en-US" sz="3200" dirty="0"/>
          </a:p>
        </p:txBody>
      </p:sp>
      <p:sp>
        <p:nvSpPr>
          <p:cNvPr id="4" name="Shape 1"/>
          <p:cNvSpPr/>
          <p:nvPr/>
        </p:nvSpPr>
        <p:spPr>
          <a:xfrm>
            <a:off x="725210" y="3553301"/>
            <a:ext cx="6499384" cy="1997631"/>
          </a:xfrm>
          <a:prstGeom prst="roundRect">
            <a:avLst>
              <a:gd name="adj" fmla="val 1362"/>
            </a:avLst>
          </a:prstGeom>
          <a:solidFill>
            <a:srgbClr val="F2EEEE"/>
          </a:solidFill>
          <a:ln/>
        </p:spPr>
        <p:txBody>
          <a:bodyPr/>
          <a:lstStyle/>
          <a:p>
            <a:endParaRPr lang="es-MX"/>
          </a:p>
        </p:txBody>
      </p:sp>
      <p:sp>
        <p:nvSpPr>
          <p:cNvPr id="5" name="Shape 2"/>
          <p:cNvSpPr/>
          <p:nvPr/>
        </p:nvSpPr>
        <p:spPr>
          <a:xfrm>
            <a:off x="906423" y="3734514"/>
            <a:ext cx="543878" cy="543878"/>
          </a:xfrm>
          <a:prstGeom prst="roundRect">
            <a:avLst>
              <a:gd name="adj" fmla="val 16810913"/>
            </a:avLst>
          </a:prstGeom>
          <a:solidFill>
            <a:srgbClr val="2D2E34"/>
          </a:solidFill>
          <a:ln/>
        </p:spPr>
        <p:txBody>
          <a:bodyPr/>
          <a:lstStyle/>
          <a:p>
            <a:endParaRPr lang="es-MX"/>
          </a:p>
        </p:txBody>
      </p:sp>
      <p:pic>
        <p:nvPicPr>
          <p:cNvPr id="6"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5965" y="3884057"/>
            <a:ext cx="244793" cy="244793"/>
          </a:xfrm>
          <a:prstGeom prst="rect">
            <a:avLst/>
          </a:prstGeom>
        </p:spPr>
      </p:pic>
      <p:sp>
        <p:nvSpPr>
          <p:cNvPr id="7" name="Text 3"/>
          <p:cNvSpPr/>
          <p:nvPr/>
        </p:nvSpPr>
        <p:spPr>
          <a:xfrm>
            <a:off x="906423" y="4459605"/>
            <a:ext cx="2494478" cy="257532"/>
          </a:xfrm>
          <a:prstGeom prst="rect">
            <a:avLst/>
          </a:prstGeom>
          <a:noFill/>
          <a:ln/>
        </p:spPr>
        <p:txBody>
          <a:bodyPr wrap="none" lIns="0" tIns="0" rIns="0" bIns="0" rtlCol="0" anchor="t"/>
          <a:lstStyle/>
          <a:p>
            <a:pPr marL="0" indent="0" algn="l">
              <a:lnSpc>
                <a:spcPts val="2000"/>
              </a:lnSpc>
              <a:buNone/>
            </a:pPr>
            <a:r>
              <a:rPr lang="en-US" sz="1600" b="1" dirty="0">
                <a:solidFill>
                  <a:srgbClr val="3D3838"/>
                </a:solidFill>
                <a:latin typeface="Montserrat Bold" pitchFamily="34" charset="0"/>
                <a:ea typeface="Montserrat Bold" pitchFamily="34" charset="-122"/>
                <a:cs typeface="Montserrat Bold" pitchFamily="34" charset="-120"/>
              </a:rPr>
              <a:t>Comprender las etapas</a:t>
            </a:r>
            <a:endParaRPr lang="en-US" sz="1600" dirty="0"/>
          </a:p>
        </p:txBody>
      </p:sp>
      <p:sp>
        <p:nvSpPr>
          <p:cNvPr id="8" name="Text 4"/>
          <p:cNvSpPr/>
          <p:nvPr/>
        </p:nvSpPr>
        <p:spPr>
          <a:xfrm>
            <a:off x="906423" y="4825841"/>
            <a:ext cx="6136958" cy="543878"/>
          </a:xfrm>
          <a:prstGeom prst="rect">
            <a:avLst/>
          </a:prstGeom>
          <a:noFill/>
          <a:ln/>
        </p:spPr>
        <p:txBody>
          <a:bodyPr wrap="square" lIns="0" tIns="0" rIns="0" bIns="0" rtlCol="0" anchor="t"/>
          <a:lstStyle/>
          <a:p>
            <a:pPr marL="0" indent="0" algn="l">
              <a:lnSpc>
                <a:spcPts val="2100"/>
              </a:lnSpc>
              <a:buNone/>
            </a:pPr>
            <a:r>
              <a:rPr lang="en-US" sz="1400" dirty="0">
                <a:solidFill>
                  <a:srgbClr val="3D3838"/>
                </a:solidFill>
                <a:latin typeface="Source Sans 3" pitchFamily="34" charset="0"/>
                <a:ea typeface="Source Sans 3" pitchFamily="34" charset="-122"/>
                <a:cs typeface="Source Sans 3" pitchFamily="34" charset="-120"/>
              </a:rPr>
              <a:t>Identificar las características del desarrollo humano temprano y cómo la música potencia cada fase evolutiva.</a:t>
            </a:r>
            <a:endParaRPr lang="en-US" sz="1400" dirty="0"/>
          </a:p>
        </p:txBody>
      </p:sp>
      <p:sp>
        <p:nvSpPr>
          <p:cNvPr id="9" name="Shape 5"/>
          <p:cNvSpPr/>
          <p:nvPr/>
        </p:nvSpPr>
        <p:spPr>
          <a:xfrm>
            <a:off x="7405807" y="3553301"/>
            <a:ext cx="6499384" cy="1997631"/>
          </a:xfrm>
          <a:prstGeom prst="roundRect">
            <a:avLst>
              <a:gd name="adj" fmla="val 1362"/>
            </a:avLst>
          </a:prstGeom>
          <a:solidFill>
            <a:srgbClr val="F2EEEE"/>
          </a:solidFill>
          <a:ln/>
        </p:spPr>
        <p:txBody>
          <a:bodyPr/>
          <a:lstStyle/>
          <a:p>
            <a:endParaRPr lang="es-MX"/>
          </a:p>
        </p:txBody>
      </p:sp>
      <p:sp>
        <p:nvSpPr>
          <p:cNvPr id="10" name="Shape 6"/>
          <p:cNvSpPr/>
          <p:nvPr/>
        </p:nvSpPr>
        <p:spPr>
          <a:xfrm>
            <a:off x="7587020" y="3734514"/>
            <a:ext cx="543878" cy="543878"/>
          </a:xfrm>
          <a:prstGeom prst="roundRect">
            <a:avLst>
              <a:gd name="adj" fmla="val 16810913"/>
            </a:avLst>
          </a:prstGeom>
          <a:solidFill>
            <a:srgbClr val="2D2E34"/>
          </a:solidFill>
          <a:ln/>
        </p:spPr>
        <p:txBody>
          <a:bodyPr/>
          <a:lstStyle/>
          <a:p>
            <a:endParaRPr lang="es-MX"/>
          </a:p>
        </p:txBody>
      </p:sp>
      <p:pic>
        <p:nvPicPr>
          <p:cNvPr id="11" name="Image 2" descr="preencoded.png"/>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36562" y="3884057"/>
            <a:ext cx="244793" cy="244793"/>
          </a:xfrm>
          <a:prstGeom prst="rect">
            <a:avLst/>
          </a:prstGeom>
        </p:spPr>
      </p:pic>
      <p:sp>
        <p:nvSpPr>
          <p:cNvPr id="12" name="Text 7"/>
          <p:cNvSpPr/>
          <p:nvPr/>
        </p:nvSpPr>
        <p:spPr>
          <a:xfrm>
            <a:off x="7587020" y="4459605"/>
            <a:ext cx="2323505" cy="257532"/>
          </a:xfrm>
          <a:prstGeom prst="rect">
            <a:avLst/>
          </a:prstGeom>
          <a:noFill/>
          <a:ln/>
        </p:spPr>
        <p:txBody>
          <a:bodyPr wrap="none" lIns="0" tIns="0" rIns="0" bIns="0" rtlCol="0" anchor="t"/>
          <a:lstStyle/>
          <a:p>
            <a:pPr marL="0" indent="0" algn="l">
              <a:lnSpc>
                <a:spcPts val="2000"/>
              </a:lnSpc>
              <a:buNone/>
            </a:pPr>
            <a:r>
              <a:rPr lang="en-US" sz="1600" b="1" dirty="0">
                <a:solidFill>
                  <a:srgbClr val="3D3838"/>
                </a:solidFill>
                <a:latin typeface="Montserrat Bold" pitchFamily="34" charset="0"/>
                <a:ea typeface="Montserrat Bold" pitchFamily="34" charset="-122"/>
                <a:cs typeface="Montserrat Bold" pitchFamily="34" charset="-120"/>
              </a:rPr>
              <a:t>Identificar hitos clave</a:t>
            </a:r>
            <a:endParaRPr lang="en-US" sz="1600" dirty="0"/>
          </a:p>
        </p:txBody>
      </p:sp>
      <p:sp>
        <p:nvSpPr>
          <p:cNvPr id="13" name="Text 8"/>
          <p:cNvSpPr/>
          <p:nvPr/>
        </p:nvSpPr>
        <p:spPr>
          <a:xfrm>
            <a:off x="7587020" y="4825841"/>
            <a:ext cx="6136958" cy="543878"/>
          </a:xfrm>
          <a:prstGeom prst="rect">
            <a:avLst/>
          </a:prstGeom>
          <a:noFill/>
          <a:ln/>
        </p:spPr>
        <p:txBody>
          <a:bodyPr wrap="square" lIns="0" tIns="0" rIns="0" bIns="0" rtlCol="0" anchor="t"/>
          <a:lstStyle/>
          <a:p>
            <a:pPr marL="0" indent="0" algn="l">
              <a:lnSpc>
                <a:spcPts val="2100"/>
              </a:lnSpc>
              <a:buNone/>
            </a:pPr>
            <a:r>
              <a:rPr lang="en-US" sz="1400" dirty="0">
                <a:solidFill>
                  <a:srgbClr val="3D3838"/>
                </a:solidFill>
                <a:latin typeface="Source Sans 3" pitchFamily="34" charset="0"/>
                <a:ea typeface="Source Sans 3" pitchFamily="34" charset="-122"/>
                <a:cs typeface="Source Sans 3" pitchFamily="34" charset="-120"/>
              </a:rPr>
              <a:t>Reconocer los momentos cruciales del desarrollo y cómo la musicoterapia facilita su logro.</a:t>
            </a:r>
            <a:endParaRPr lang="en-US" sz="1400" dirty="0"/>
          </a:p>
        </p:txBody>
      </p:sp>
      <p:sp>
        <p:nvSpPr>
          <p:cNvPr id="14" name="Shape 9"/>
          <p:cNvSpPr/>
          <p:nvPr/>
        </p:nvSpPr>
        <p:spPr>
          <a:xfrm>
            <a:off x="725210" y="5732145"/>
            <a:ext cx="6499384" cy="1997631"/>
          </a:xfrm>
          <a:prstGeom prst="roundRect">
            <a:avLst>
              <a:gd name="adj" fmla="val 1362"/>
            </a:avLst>
          </a:prstGeom>
          <a:solidFill>
            <a:srgbClr val="F2EEEE"/>
          </a:solidFill>
          <a:ln/>
        </p:spPr>
        <p:txBody>
          <a:bodyPr/>
          <a:lstStyle/>
          <a:p>
            <a:endParaRPr lang="es-MX"/>
          </a:p>
        </p:txBody>
      </p:sp>
      <p:sp>
        <p:nvSpPr>
          <p:cNvPr id="15" name="Shape 10"/>
          <p:cNvSpPr/>
          <p:nvPr/>
        </p:nvSpPr>
        <p:spPr>
          <a:xfrm>
            <a:off x="906423" y="5913358"/>
            <a:ext cx="543878" cy="543878"/>
          </a:xfrm>
          <a:prstGeom prst="roundRect">
            <a:avLst>
              <a:gd name="adj" fmla="val 16810913"/>
            </a:avLst>
          </a:prstGeom>
          <a:solidFill>
            <a:srgbClr val="2D2E34"/>
          </a:solidFill>
          <a:ln/>
        </p:spPr>
        <p:txBody>
          <a:bodyPr/>
          <a:lstStyle/>
          <a:p>
            <a:endParaRPr lang="es-MX"/>
          </a:p>
        </p:txBody>
      </p:sp>
      <p:pic>
        <p:nvPicPr>
          <p:cNvPr id="16" name="Image 3" descr="preencoded.png"/>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5965" y="6062901"/>
            <a:ext cx="244793" cy="244793"/>
          </a:xfrm>
          <a:prstGeom prst="rect">
            <a:avLst/>
          </a:prstGeom>
        </p:spPr>
      </p:pic>
      <p:sp>
        <p:nvSpPr>
          <p:cNvPr id="17" name="Text 11"/>
          <p:cNvSpPr/>
          <p:nvPr/>
        </p:nvSpPr>
        <p:spPr>
          <a:xfrm>
            <a:off x="906423" y="6638449"/>
            <a:ext cx="2089666" cy="257532"/>
          </a:xfrm>
          <a:prstGeom prst="rect">
            <a:avLst/>
          </a:prstGeom>
          <a:noFill/>
          <a:ln/>
        </p:spPr>
        <p:txBody>
          <a:bodyPr wrap="none" lIns="0" tIns="0" rIns="0" bIns="0" rtlCol="0" anchor="t"/>
          <a:lstStyle/>
          <a:p>
            <a:pPr marL="0" indent="0" algn="l">
              <a:lnSpc>
                <a:spcPts val="2000"/>
              </a:lnSpc>
              <a:buNone/>
            </a:pPr>
            <a:r>
              <a:rPr lang="en-US" sz="1600" b="1" dirty="0">
                <a:solidFill>
                  <a:srgbClr val="3D3838"/>
                </a:solidFill>
                <a:latin typeface="Montserrat Bold" pitchFamily="34" charset="0"/>
                <a:ea typeface="Montserrat Bold" pitchFamily="34" charset="-122"/>
                <a:cs typeface="Montserrat Bold" pitchFamily="34" charset="-120"/>
              </a:rPr>
              <a:t>Reconocer ámbitos</a:t>
            </a:r>
            <a:endParaRPr lang="en-US" sz="1600" dirty="0"/>
          </a:p>
        </p:txBody>
      </p:sp>
      <p:sp>
        <p:nvSpPr>
          <p:cNvPr id="18" name="Text 12"/>
          <p:cNvSpPr/>
          <p:nvPr/>
        </p:nvSpPr>
        <p:spPr>
          <a:xfrm>
            <a:off x="906423" y="7004685"/>
            <a:ext cx="6136958" cy="543878"/>
          </a:xfrm>
          <a:prstGeom prst="rect">
            <a:avLst/>
          </a:prstGeom>
          <a:noFill/>
          <a:ln/>
        </p:spPr>
        <p:txBody>
          <a:bodyPr wrap="square" lIns="0" tIns="0" rIns="0" bIns="0" rtlCol="0" anchor="t"/>
          <a:lstStyle/>
          <a:p>
            <a:pPr marL="0" indent="0" algn="l">
              <a:lnSpc>
                <a:spcPts val="2100"/>
              </a:lnSpc>
              <a:buNone/>
            </a:pPr>
            <a:r>
              <a:rPr lang="en-US" sz="1400" dirty="0">
                <a:latin typeface="Source Sans 3" pitchFamily="34" charset="0"/>
                <a:ea typeface="Source Sans 3" pitchFamily="34" charset="-122"/>
                <a:cs typeface="Source Sans 3" pitchFamily="34" charset="-120"/>
              </a:rPr>
              <a:t>Explorar el desarrollo motriz, cognitivo, social, emocional y del lenguaje mediante intervenciones musicales.</a:t>
            </a:r>
            <a:endParaRPr lang="en-US" sz="1400" dirty="0"/>
          </a:p>
        </p:txBody>
      </p:sp>
      <p:sp>
        <p:nvSpPr>
          <p:cNvPr id="19" name="Shape 13"/>
          <p:cNvSpPr/>
          <p:nvPr/>
        </p:nvSpPr>
        <p:spPr>
          <a:xfrm>
            <a:off x="7405807" y="5732145"/>
            <a:ext cx="6499384" cy="1997631"/>
          </a:xfrm>
          <a:prstGeom prst="roundRect">
            <a:avLst>
              <a:gd name="adj" fmla="val 1362"/>
            </a:avLst>
          </a:prstGeom>
          <a:solidFill>
            <a:srgbClr val="F2EEEE"/>
          </a:solidFill>
          <a:ln/>
        </p:spPr>
        <p:txBody>
          <a:bodyPr/>
          <a:lstStyle/>
          <a:p>
            <a:endParaRPr lang="es-MX"/>
          </a:p>
        </p:txBody>
      </p:sp>
      <p:sp>
        <p:nvSpPr>
          <p:cNvPr id="20" name="Shape 14"/>
          <p:cNvSpPr/>
          <p:nvPr/>
        </p:nvSpPr>
        <p:spPr>
          <a:xfrm>
            <a:off x="7587020" y="5913358"/>
            <a:ext cx="543878" cy="543878"/>
          </a:xfrm>
          <a:prstGeom prst="roundRect">
            <a:avLst>
              <a:gd name="adj" fmla="val 16810913"/>
            </a:avLst>
          </a:prstGeom>
          <a:solidFill>
            <a:srgbClr val="2D2E34"/>
          </a:solidFill>
          <a:ln/>
        </p:spPr>
        <p:txBody>
          <a:bodyPr/>
          <a:lstStyle/>
          <a:p>
            <a:endParaRPr lang="es-MX"/>
          </a:p>
        </p:txBody>
      </p:sp>
      <p:pic>
        <p:nvPicPr>
          <p:cNvPr id="21" name="Image 4"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36562" y="6062901"/>
            <a:ext cx="244793" cy="244793"/>
          </a:xfrm>
          <a:prstGeom prst="rect">
            <a:avLst/>
          </a:prstGeom>
        </p:spPr>
      </p:pic>
      <p:sp>
        <p:nvSpPr>
          <p:cNvPr id="22" name="Text 15"/>
          <p:cNvSpPr/>
          <p:nvPr/>
        </p:nvSpPr>
        <p:spPr>
          <a:xfrm>
            <a:off x="7587020" y="6638449"/>
            <a:ext cx="2978944" cy="257532"/>
          </a:xfrm>
          <a:prstGeom prst="rect">
            <a:avLst/>
          </a:prstGeom>
          <a:noFill/>
          <a:ln/>
        </p:spPr>
        <p:txBody>
          <a:bodyPr wrap="none" lIns="0" tIns="0" rIns="0" bIns="0" rtlCol="0" anchor="t"/>
          <a:lstStyle/>
          <a:p>
            <a:pPr marL="0" indent="0" algn="l">
              <a:lnSpc>
                <a:spcPts val="2000"/>
              </a:lnSpc>
              <a:buNone/>
            </a:pPr>
            <a:r>
              <a:rPr lang="en-US" sz="1600" b="1" dirty="0">
                <a:solidFill>
                  <a:srgbClr val="3D3838"/>
                </a:solidFill>
                <a:latin typeface="Montserrat Bold" pitchFamily="34" charset="0"/>
                <a:ea typeface="Montserrat Bold" pitchFamily="34" charset="-122"/>
                <a:cs typeface="Montserrat Bold" pitchFamily="34" charset="-120"/>
              </a:rPr>
              <a:t>Valorar el acompañamiento</a:t>
            </a:r>
            <a:endParaRPr lang="en-US" sz="1600" dirty="0"/>
          </a:p>
        </p:txBody>
      </p:sp>
      <p:sp>
        <p:nvSpPr>
          <p:cNvPr id="23" name="Text 16"/>
          <p:cNvSpPr/>
          <p:nvPr/>
        </p:nvSpPr>
        <p:spPr>
          <a:xfrm>
            <a:off x="7587020" y="7004685"/>
            <a:ext cx="6136958" cy="543878"/>
          </a:xfrm>
          <a:prstGeom prst="rect">
            <a:avLst/>
          </a:prstGeom>
          <a:noFill/>
          <a:ln/>
        </p:spPr>
        <p:txBody>
          <a:bodyPr wrap="square" lIns="0" tIns="0" rIns="0" bIns="0" rtlCol="0" anchor="t"/>
          <a:lstStyle/>
          <a:p>
            <a:pPr marL="0" indent="0" algn="l">
              <a:lnSpc>
                <a:spcPts val="2100"/>
              </a:lnSpc>
              <a:buNone/>
            </a:pPr>
            <a:r>
              <a:rPr lang="en-US" sz="1400" dirty="0">
                <a:solidFill>
                  <a:srgbClr val="3D3838"/>
                </a:solidFill>
                <a:latin typeface="Source Sans 3" pitchFamily="34" charset="0"/>
                <a:ea typeface="Source Sans 3" pitchFamily="34" charset="-122"/>
                <a:cs typeface="Source Sans 3" pitchFamily="34" charset="-120"/>
              </a:rPr>
              <a:t>Comprender la importancia del apoyo musical y afectivo en la primera infancia para un desarrollo integral.</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3798" y="1896785"/>
            <a:ext cx="8019812" cy="613529"/>
          </a:xfrm>
          <a:prstGeom prst="rect">
            <a:avLst/>
          </a:prstGeom>
          <a:noFill/>
          <a:ln/>
        </p:spPr>
        <p:txBody>
          <a:bodyPr wrap="none" lIns="0" tIns="0" rIns="0" bIns="0" rtlCol="0" anchor="t"/>
          <a:lstStyle/>
          <a:p>
            <a:pPr marL="0" indent="0" algn="l">
              <a:lnSpc>
                <a:spcPts val="4800"/>
              </a:lnSpc>
              <a:buNone/>
            </a:pPr>
            <a:r>
              <a:rPr lang="en-US" sz="3850" b="1" dirty="0">
                <a:solidFill>
                  <a:srgbClr val="000000"/>
                </a:solidFill>
                <a:latin typeface="Montserrat Bold" pitchFamily="34" charset="0"/>
                <a:ea typeface="Montserrat Bold" pitchFamily="34" charset="-122"/>
                <a:cs typeface="Montserrat Bold" pitchFamily="34" charset="-120"/>
              </a:rPr>
              <a:t>¿Qué es el Desarrollo Humano?</a:t>
            </a:r>
            <a:endParaRPr lang="en-US" sz="3850" dirty="0"/>
          </a:p>
        </p:txBody>
      </p:sp>
      <p:sp>
        <p:nvSpPr>
          <p:cNvPr id="3" name="Text 1"/>
          <p:cNvSpPr/>
          <p:nvPr/>
        </p:nvSpPr>
        <p:spPr>
          <a:xfrm>
            <a:off x="863798" y="3028474"/>
            <a:ext cx="7530822" cy="1295876"/>
          </a:xfrm>
          <a:prstGeom prst="rect">
            <a:avLst/>
          </a:prstGeom>
          <a:noFill/>
          <a:ln/>
        </p:spPr>
        <p:txBody>
          <a:bodyPr wrap="square" lIns="0" tIns="0" rIns="0" bIns="0" rtlCol="0" anchor="t"/>
          <a:lstStyle/>
          <a:p>
            <a:pPr marL="0" indent="0" algn="l">
              <a:lnSpc>
                <a:spcPts val="2550"/>
              </a:lnSpc>
              <a:buNone/>
            </a:pPr>
            <a:r>
              <a:rPr lang="en-US" sz="1700" dirty="0">
                <a:solidFill>
                  <a:srgbClr val="3D3838"/>
                </a:solidFill>
                <a:latin typeface="Source Sans 3" pitchFamily="34" charset="0"/>
                <a:ea typeface="Source Sans 3" pitchFamily="34" charset="-122"/>
                <a:cs typeface="Source Sans 3" pitchFamily="34" charset="-120"/>
              </a:rPr>
              <a:t>El desarrollo humano es un </a:t>
            </a:r>
            <a:r>
              <a:rPr lang="en-US" sz="1700" b="1" dirty="0">
                <a:solidFill>
                  <a:srgbClr val="3D3838"/>
                </a:solidFill>
                <a:latin typeface="Source Sans 3" pitchFamily="34" charset="0"/>
                <a:ea typeface="Source Sans 3" pitchFamily="34" charset="-122"/>
                <a:cs typeface="Source Sans 3" pitchFamily="34" charset="-120"/>
              </a:rPr>
              <a:t>proceso continuo </a:t>
            </a:r>
            <a:r>
              <a:rPr lang="en-US" sz="1700" dirty="0">
                <a:solidFill>
                  <a:srgbClr val="3D3838"/>
                </a:solidFill>
                <a:latin typeface="Source Sans 3" pitchFamily="34" charset="0"/>
                <a:ea typeface="Source Sans 3" pitchFamily="34" charset="-122"/>
                <a:cs typeface="Source Sans 3" pitchFamily="34" charset="-120"/>
              </a:rPr>
              <a:t>de cambios </a:t>
            </a:r>
            <a:r>
              <a:rPr lang="en-US" sz="1700" b="1" dirty="0">
                <a:solidFill>
                  <a:srgbClr val="3D3838"/>
                </a:solidFill>
                <a:latin typeface="Source Sans 3" pitchFamily="34" charset="0"/>
                <a:ea typeface="Source Sans 3" pitchFamily="34" charset="-122"/>
                <a:cs typeface="Source Sans 3" pitchFamily="34" charset="-120"/>
              </a:rPr>
              <a:t>físicos, cognitivos</a:t>
            </a:r>
            <a:r>
              <a:rPr lang="en-US" sz="1700" dirty="0">
                <a:solidFill>
                  <a:srgbClr val="3D3838"/>
                </a:solidFill>
                <a:latin typeface="Source Sans 3" pitchFamily="34" charset="0"/>
                <a:ea typeface="Source Sans 3" pitchFamily="34" charset="-122"/>
                <a:cs typeface="Source Sans 3" pitchFamily="34" charset="-120"/>
              </a:rPr>
              <a:t>, </a:t>
            </a:r>
            <a:r>
              <a:rPr lang="en-US" sz="1700" b="1" dirty="0">
                <a:solidFill>
                  <a:srgbClr val="3D3838"/>
                </a:solidFill>
                <a:latin typeface="Source Sans 3" pitchFamily="34" charset="0"/>
                <a:ea typeface="Source Sans 3" pitchFamily="34" charset="-122"/>
                <a:cs typeface="Source Sans 3" pitchFamily="34" charset="-120"/>
              </a:rPr>
              <a:t>emocionales y sociales </a:t>
            </a:r>
            <a:r>
              <a:rPr lang="en-US" sz="1700" dirty="0">
                <a:solidFill>
                  <a:srgbClr val="3D3838"/>
                </a:solidFill>
                <a:latin typeface="Source Sans 3" pitchFamily="34" charset="0"/>
                <a:ea typeface="Source Sans 3" pitchFamily="34" charset="-122"/>
                <a:cs typeface="Source Sans 3" pitchFamily="34" charset="-120"/>
              </a:rPr>
              <a:t>que inicia en la etapa </a:t>
            </a:r>
            <a:r>
              <a:rPr lang="en-US" sz="1700" b="1" dirty="0">
                <a:solidFill>
                  <a:srgbClr val="3D3838"/>
                </a:solidFill>
                <a:latin typeface="Source Sans 3" pitchFamily="34" charset="0"/>
                <a:ea typeface="Source Sans 3" pitchFamily="34" charset="-122"/>
                <a:cs typeface="Source Sans 3" pitchFamily="34" charset="-120"/>
              </a:rPr>
              <a:t>prenatal</a:t>
            </a:r>
            <a:r>
              <a:rPr lang="en-US" sz="1700" dirty="0">
                <a:solidFill>
                  <a:srgbClr val="3D3838"/>
                </a:solidFill>
                <a:latin typeface="Source Sans 3" pitchFamily="34" charset="0"/>
                <a:ea typeface="Source Sans 3" pitchFamily="34" charset="-122"/>
                <a:cs typeface="Source Sans 3" pitchFamily="34" charset="-120"/>
              </a:rPr>
              <a:t> y continúa </a:t>
            </a:r>
            <a:r>
              <a:rPr lang="en-US" sz="1700" b="1" dirty="0">
                <a:solidFill>
                  <a:srgbClr val="3D3838"/>
                </a:solidFill>
                <a:latin typeface="Source Sans 3" pitchFamily="34" charset="0"/>
                <a:ea typeface="Source Sans 3" pitchFamily="34" charset="-122"/>
                <a:cs typeface="Source Sans 3" pitchFamily="34" charset="-120"/>
              </a:rPr>
              <a:t>a lo largo de toda la vida</a:t>
            </a:r>
            <a:r>
              <a:rPr lang="en-US" sz="1700" dirty="0">
                <a:solidFill>
                  <a:srgbClr val="3D3838"/>
                </a:solidFill>
                <a:latin typeface="Source Sans 3" pitchFamily="34" charset="0"/>
                <a:ea typeface="Source Sans 3" pitchFamily="34" charset="-122"/>
                <a:cs typeface="Source Sans 3" pitchFamily="34" charset="-120"/>
              </a:rPr>
              <a:t>. Durante los primeros años ocurren los avances más significativos que sientan las bases para el aprendizaje y la personalidad.</a:t>
            </a:r>
            <a:endParaRPr lang="en-US" sz="1700" dirty="0"/>
          </a:p>
        </p:txBody>
      </p:sp>
      <p:sp>
        <p:nvSpPr>
          <p:cNvPr id="4" name="Text 2"/>
          <p:cNvSpPr/>
          <p:nvPr/>
        </p:nvSpPr>
        <p:spPr>
          <a:xfrm>
            <a:off x="863798" y="4518660"/>
            <a:ext cx="7530822" cy="1619845"/>
          </a:xfrm>
          <a:prstGeom prst="rect">
            <a:avLst/>
          </a:prstGeom>
          <a:noFill/>
          <a:ln/>
        </p:spPr>
        <p:txBody>
          <a:bodyPr wrap="square" lIns="0" tIns="0" rIns="0" bIns="0" rtlCol="0" anchor="t"/>
          <a:lstStyle/>
          <a:p>
            <a:pPr marL="0" indent="0" algn="l">
              <a:lnSpc>
                <a:spcPts val="2550"/>
              </a:lnSpc>
              <a:buNone/>
            </a:pPr>
            <a:r>
              <a:rPr lang="en-US" sz="1700" b="1" dirty="0">
                <a:solidFill>
                  <a:srgbClr val="3D3838"/>
                </a:solidFill>
                <a:latin typeface="Source Sans 3" pitchFamily="34" charset="0"/>
                <a:ea typeface="Source Sans 3" pitchFamily="34" charset="-122"/>
                <a:cs typeface="Source Sans 3" pitchFamily="34" charset="-120"/>
              </a:rPr>
              <a:t>La música como catalizador del desarrollo:</a:t>
            </a:r>
            <a:r>
              <a:rPr lang="en-US" sz="1700" dirty="0">
                <a:solidFill>
                  <a:srgbClr val="3D3838"/>
                </a:solidFill>
                <a:latin typeface="Source Sans 3" pitchFamily="34" charset="0"/>
                <a:ea typeface="Source Sans 3" pitchFamily="34" charset="-122"/>
                <a:cs typeface="Source Sans 3" pitchFamily="34" charset="-120"/>
              </a:rPr>
              <a:t> La musicoterapia y la exposición musical temprana actúan como herramientas poderosas que </a:t>
            </a:r>
            <a:r>
              <a:rPr lang="en-US" sz="1700" b="1" dirty="0">
                <a:solidFill>
                  <a:srgbClr val="3D3838"/>
                </a:solidFill>
                <a:latin typeface="Source Sans 3" pitchFamily="34" charset="0"/>
                <a:ea typeface="Source Sans 3" pitchFamily="34" charset="-122"/>
                <a:cs typeface="Source Sans 3" pitchFamily="34" charset="-120"/>
              </a:rPr>
              <a:t>estimulan simultáneamente múltiples áreas cerebrales.</a:t>
            </a:r>
            <a:r>
              <a:rPr lang="en-US" sz="1700" dirty="0">
                <a:solidFill>
                  <a:srgbClr val="3D3838"/>
                </a:solidFill>
                <a:latin typeface="Source Sans 3" pitchFamily="34" charset="0"/>
                <a:ea typeface="Source Sans 3" pitchFamily="34" charset="-122"/>
                <a:cs typeface="Source Sans 3" pitchFamily="34" charset="-120"/>
              </a:rPr>
              <a:t> Los estímulos sonoros organizados activan conexiones neuronales, facilitan la plasticidad cerebral y promueven el desarrollo integral del niño desde sus primeros momentos de vida.</a:t>
            </a:r>
            <a:endParaRPr lang="en-US" sz="1700" dirty="0"/>
          </a:p>
        </p:txBody>
      </p:sp>
      <p:pic>
        <p:nvPicPr>
          <p:cNvPr id="5"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9211" y="3077051"/>
            <a:ext cx="539829" cy="539829"/>
          </a:xfrm>
          <a:prstGeom prst="rect">
            <a:avLst/>
          </a:prstGeom>
        </p:spPr>
      </p:pic>
      <p:sp>
        <p:nvSpPr>
          <p:cNvPr id="6" name="Text 3"/>
          <p:cNvSpPr/>
          <p:nvPr/>
        </p:nvSpPr>
        <p:spPr>
          <a:xfrm>
            <a:off x="9738955" y="3205282"/>
            <a:ext cx="3572828" cy="306705"/>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Estimulación multisensorial</a:t>
            </a:r>
            <a:endParaRPr lang="en-US" sz="1900" dirty="0"/>
          </a:p>
        </p:txBody>
      </p:sp>
      <p:pic>
        <p:nvPicPr>
          <p:cNvPr id="7"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29211" y="4048720"/>
            <a:ext cx="539829" cy="539829"/>
          </a:xfrm>
          <a:prstGeom prst="rect">
            <a:avLst/>
          </a:prstGeom>
        </p:spPr>
      </p:pic>
      <p:sp>
        <p:nvSpPr>
          <p:cNvPr id="8" name="Text 4"/>
          <p:cNvSpPr/>
          <p:nvPr/>
        </p:nvSpPr>
        <p:spPr>
          <a:xfrm>
            <a:off x="9738955" y="4176951"/>
            <a:ext cx="2646998" cy="306705"/>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Plasticidad neuronal</a:t>
            </a:r>
            <a:endParaRPr lang="en-US" sz="1900" dirty="0"/>
          </a:p>
        </p:txBody>
      </p:sp>
      <p:pic>
        <p:nvPicPr>
          <p:cNvPr id="9"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29211" y="5020389"/>
            <a:ext cx="539829" cy="539829"/>
          </a:xfrm>
          <a:prstGeom prst="rect">
            <a:avLst/>
          </a:prstGeom>
        </p:spPr>
      </p:pic>
      <p:sp>
        <p:nvSpPr>
          <p:cNvPr id="10" name="Text 5"/>
          <p:cNvSpPr/>
          <p:nvPr/>
        </p:nvSpPr>
        <p:spPr>
          <a:xfrm>
            <a:off x="9738955" y="5148620"/>
            <a:ext cx="2454235" cy="306705"/>
          </a:xfrm>
          <a:prstGeom prst="rect">
            <a:avLst/>
          </a:prstGeom>
          <a:noFill/>
          <a:ln/>
        </p:spPr>
        <p:txBody>
          <a:bodyPr wrap="none" lIns="0" tIns="0" rIns="0" bIns="0" rtlCol="0" anchor="t"/>
          <a:lstStyle/>
          <a:p>
            <a:pPr marL="0" indent="0" algn="l">
              <a:lnSpc>
                <a:spcPts val="2400"/>
              </a:lnSpc>
              <a:buNone/>
            </a:pPr>
            <a:r>
              <a:rPr lang="en-US" sz="1900" b="1" dirty="0">
                <a:solidFill>
                  <a:srgbClr val="3D3838"/>
                </a:solidFill>
                <a:latin typeface="Montserrat Bold" pitchFamily="34" charset="0"/>
                <a:ea typeface="Montserrat Bold" pitchFamily="34" charset="-122"/>
                <a:cs typeface="Montserrat Bold" pitchFamily="34" charset="-120"/>
              </a:rPr>
              <a:t>Desarrollo integral</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B69FD0-7B0A-41A1-A85A-2056A453D3EC}"/>
              </a:ext>
            </a:extLst>
          </p:cNvPr>
          <p:cNvSpPr txBox="1"/>
          <p:nvPr/>
        </p:nvSpPr>
        <p:spPr>
          <a:xfrm>
            <a:off x="4185920" y="3745468"/>
            <a:ext cx="7315200" cy="369332"/>
          </a:xfrm>
          <a:prstGeom prst="rect">
            <a:avLst/>
          </a:prstGeom>
          <a:noFill/>
        </p:spPr>
        <p:txBody>
          <a:bodyPr wrap="square">
            <a:spAutoFit/>
          </a:bodyPr>
          <a:lstStyle/>
          <a:p>
            <a:r>
              <a:rPr lang="es-MX" dirty="0">
                <a:hlinkClick r:id="rId2"/>
              </a:rPr>
              <a:t>https://youtu.be/ED_Mok754DQ?si=FJUcoTPKTY1Z5w8a</a:t>
            </a:r>
            <a:r>
              <a:rPr lang="es-MX" dirty="0"/>
              <a:t> </a:t>
            </a:r>
          </a:p>
        </p:txBody>
      </p:sp>
    </p:spTree>
    <p:extLst>
      <p:ext uri="{BB962C8B-B14F-4D97-AF65-F5344CB8AC3E}">
        <p14:creationId xmlns:p14="http://schemas.microsoft.com/office/powerpoint/2010/main" val="56227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44128" y="443389"/>
            <a:ext cx="7945517" cy="457438"/>
          </a:xfrm>
          <a:prstGeom prst="rect">
            <a:avLst/>
          </a:prstGeom>
          <a:noFill/>
          <a:ln/>
        </p:spPr>
        <p:txBody>
          <a:bodyPr wrap="none" lIns="0" tIns="0" rIns="0" bIns="0" rtlCol="0" anchor="t"/>
          <a:lstStyle/>
          <a:p>
            <a:pPr marL="0" indent="0" algn="l">
              <a:lnSpc>
                <a:spcPts val="3600"/>
              </a:lnSpc>
              <a:buNone/>
            </a:pPr>
            <a:r>
              <a:rPr lang="en-US" sz="2850" b="1" dirty="0">
                <a:solidFill>
                  <a:srgbClr val="000000"/>
                </a:solidFill>
                <a:latin typeface="Montserrat Bold" pitchFamily="34" charset="0"/>
                <a:ea typeface="Montserrat Bold" pitchFamily="34" charset="-122"/>
                <a:cs typeface="Montserrat Bold" pitchFamily="34" charset="-120"/>
              </a:rPr>
              <a:t>Etapa Prenatal: La Música Antes de Nacer</a:t>
            </a:r>
            <a:endParaRPr lang="en-US" sz="2850" dirty="0"/>
          </a:p>
        </p:txBody>
      </p:sp>
      <p:sp>
        <p:nvSpPr>
          <p:cNvPr id="3" name="Text 1"/>
          <p:cNvSpPr/>
          <p:nvPr/>
        </p:nvSpPr>
        <p:spPr>
          <a:xfrm>
            <a:off x="644128" y="1222891"/>
            <a:ext cx="13342144" cy="483156"/>
          </a:xfrm>
          <a:prstGeom prst="rect">
            <a:avLst/>
          </a:prstGeom>
          <a:noFill/>
          <a:ln/>
        </p:spPr>
        <p:txBody>
          <a:bodyPr wrap="square" lIns="0" tIns="0" rIns="0" bIns="0" rtlCol="0" anchor="t"/>
          <a:lstStyle/>
          <a:p>
            <a:pPr marL="0" indent="0" algn="l">
              <a:lnSpc>
                <a:spcPts val="1900"/>
              </a:lnSpc>
              <a:buNone/>
            </a:pPr>
            <a:r>
              <a:rPr lang="en-US" sz="1250" dirty="0">
                <a:solidFill>
                  <a:srgbClr val="3D3838"/>
                </a:solidFill>
                <a:latin typeface="Source Sans 3" pitchFamily="34" charset="0"/>
                <a:ea typeface="Source Sans 3" pitchFamily="34" charset="-122"/>
                <a:cs typeface="Source Sans 3" pitchFamily="34" charset="-120"/>
              </a:rPr>
              <a:t>Desde la concepción hasta el nacimiento, el bebé experimenta un desarrollo extraordinario. La música juega un rol fundamental incluso antes del nacimiento, ya que el feto puede percibir sonidos desde aproximadamente la semana 20 de gestación.</a:t>
            </a:r>
            <a:endParaRPr lang="en-US" sz="1250" dirty="0"/>
          </a:p>
        </p:txBody>
      </p:sp>
      <p:sp>
        <p:nvSpPr>
          <p:cNvPr id="4" name="Shape 2"/>
          <p:cNvSpPr/>
          <p:nvPr/>
        </p:nvSpPr>
        <p:spPr>
          <a:xfrm>
            <a:off x="7303770" y="1887141"/>
            <a:ext cx="22860" cy="4808220"/>
          </a:xfrm>
          <a:prstGeom prst="roundRect">
            <a:avLst>
              <a:gd name="adj" fmla="val 105672"/>
            </a:avLst>
          </a:prstGeom>
          <a:solidFill>
            <a:srgbClr val="D8D4D4"/>
          </a:solidFill>
          <a:ln/>
        </p:spPr>
        <p:txBody>
          <a:bodyPr/>
          <a:lstStyle/>
          <a:p>
            <a:endParaRPr lang="es-MX"/>
          </a:p>
        </p:txBody>
      </p:sp>
      <p:sp>
        <p:nvSpPr>
          <p:cNvPr id="5" name="Shape 3"/>
          <p:cNvSpPr/>
          <p:nvPr/>
        </p:nvSpPr>
        <p:spPr>
          <a:xfrm>
            <a:off x="6673870" y="2056805"/>
            <a:ext cx="483037" cy="22860"/>
          </a:xfrm>
          <a:prstGeom prst="roundRect">
            <a:avLst>
              <a:gd name="adj" fmla="val 105672"/>
            </a:avLst>
          </a:prstGeom>
          <a:solidFill>
            <a:srgbClr val="D8D4D4"/>
          </a:solidFill>
          <a:ln/>
        </p:spPr>
        <p:txBody>
          <a:bodyPr/>
          <a:lstStyle/>
          <a:p>
            <a:endParaRPr lang="es-MX"/>
          </a:p>
        </p:txBody>
      </p:sp>
      <p:sp>
        <p:nvSpPr>
          <p:cNvPr id="6" name="Shape 4"/>
          <p:cNvSpPr/>
          <p:nvPr/>
        </p:nvSpPr>
        <p:spPr>
          <a:xfrm>
            <a:off x="7134046" y="1887141"/>
            <a:ext cx="362307" cy="362307"/>
          </a:xfrm>
          <a:prstGeom prst="roundRect">
            <a:avLst>
              <a:gd name="adj" fmla="val 6667"/>
            </a:avLst>
          </a:prstGeom>
          <a:solidFill>
            <a:srgbClr val="F2EEEE"/>
          </a:solidFill>
          <a:ln/>
        </p:spPr>
        <p:txBody>
          <a:bodyPr/>
          <a:lstStyle/>
          <a:p>
            <a:endParaRPr lang="es-MX"/>
          </a:p>
        </p:txBody>
      </p:sp>
      <p:sp>
        <p:nvSpPr>
          <p:cNvPr id="7" name="Text 5"/>
          <p:cNvSpPr/>
          <p:nvPr/>
        </p:nvSpPr>
        <p:spPr>
          <a:xfrm>
            <a:off x="7205365" y="1931015"/>
            <a:ext cx="219551" cy="274439"/>
          </a:xfrm>
          <a:prstGeom prst="rect">
            <a:avLst/>
          </a:prstGeom>
          <a:noFill/>
          <a:ln/>
        </p:spPr>
        <p:txBody>
          <a:bodyPr wrap="none" lIns="0" tIns="0" rIns="0" bIns="0" rtlCol="0" anchor="t"/>
          <a:lstStyle/>
          <a:p>
            <a:pPr marL="0" indent="0" algn="ctr">
              <a:lnSpc>
                <a:spcPts val="1700"/>
              </a:lnSpc>
              <a:buNone/>
            </a:pPr>
            <a:r>
              <a:rPr lang="en-US" sz="1700" b="1" dirty="0">
                <a:solidFill>
                  <a:srgbClr val="3D3838"/>
                </a:solidFill>
                <a:latin typeface="Montserrat Bold" pitchFamily="34" charset="0"/>
                <a:ea typeface="Montserrat Bold" pitchFamily="34" charset="-122"/>
                <a:cs typeface="Montserrat Bold" pitchFamily="34" charset="-120"/>
              </a:rPr>
              <a:t>1</a:t>
            </a:r>
            <a:endParaRPr lang="en-US" sz="1700" dirty="0"/>
          </a:p>
        </p:txBody>
      </p:sp>
      <p:sp>
        <p:nvSpPr>
          <p:cNvPr id="8" name="Text 6"/>
          <p:cNvSpPr/>
          <p:nvPr/>
        </p:nvSpPr>
        <p:spPr>
          <a:xfrm>
            <a:off x="4680109" y="1942386"/>
            <a:ext cx="1829991" cy="228719"/>
          </a:xfrm>
          <a:prstGeom prst="rect">
            <a:avLst/>
          </a:prstGeom>
          <a:noFill/>
          <a:ln/>
        </p:spPr>
        <p:txBody>
          <a:bodyPr wrap="none" lIns="0" tIns="0" rIns="0" bIns="0" rtlCol="0" anchor="t"/>
          <a:lstStyle/>
          <a:p>
            <a:pPr marL="0" indent="0" algn="r">
              <a:lnSpc>
                <a:spcPts val="1800"/>
              </a:lnSpc>
              <a:buNone/>
            </a:pPr>
            <a:r>
              <a:rPr lang="en-US" sz="1400" b="1" dirty="0">
                <a:solidFill>
                  <a:srgbClr val="3D3838"/>
                </a:solidFill>
                <a:latin typeface="Montserrat Bold" pitchFamily="34" charset="0"/>
                <a:ea typeface="Montserrat Bold" pitchFamily="34" charset="-122"/>
                <a:cs typeface="Montserrat Bold" pitchFamily="34" charset="-120"/>
              </a:rPr>
              <a:t>Motriz</a:t>
            </a:r>
            <a:endParaRPr lang="en-US" sz="1400" dirty="0"/>
          </a:p>
        </p:txBody>
      </p:sp>
      <p:sp>
        <p:nvSpPr>
          <p:cNvPr id="9" name="Text 7"/>
          <p:cNvSpPr/>
          <p:nvPr/>
        </p:nvSpPr>
        <p:spPr>
          <a:xfrm>
            <a:off x="644128" y="2267664"/>
            <a:ext cx="5865971" cy="483156"/>
          </a:xfrm>
          <a:prstGeom prst="rect">
            <a:avLst/>
          </a:prstGeom>
          <a:noFill/>
          <a:ln/>
        </p:spPr>
        <p:txBody>
          <a:bodyPr wrap="square" lIns="0" tIns="0" rIns="0" bIns="0" rtlCol="0" anchor="t"/>
          <a:lstStyle/>
          <a:p>
            <a:pPr marL="0" indent="0" algn="r">
              <a:lnSpc>
                <a:spcPts val="1900"/>
              </a:lnSpc>
              <a:buNone/>
            </a:pPr>
            <a:r>
              <a:rPr lang="en-US" sz="1250" dirty="0">
                <a:solidFill>
                  <a:srgbClr val="3D3838"/>
                </a:solidFill>
                <a:latin typeface="Source Sans 3" pitchFamily="34" charset="0"/>
                <a:ea typeface="Source Sans 3" pitchFamily="34" charset="-122"/>
                <a:cs typeface="Source Sans 3" pitchFamily="34" charset="-120"/>
              </a:rPr>
              <a:t>Movimientos reflejos en el útero que responden a estímulos musicales externos. El bebé puede moverse al ritmo de la música.</a:t>
            </a:r>
            <a:endParaRPr lang="en-US" sz="1250" dirty="0"/>
          </a:p>
        </p:txBody>
      </p:sp>
      <p:sp>
        <p:nvSpPr>
          <p:cNvPr id="10" name="Shape 8"/>
          <p:cNvSpPr/>
          <p:nvPr/>
        </p:nvSpPr>
        <p:spPr>
          <a:xfrm>
            <a:off x="7473494" y="3022997"/>
            <a:ext cx="483037" cy="22860"/>
          </a:xfrm>
          <a:prstGeom prst="roundRect">
            <a:avLst>
              <a:gd name="adj" fmla="val 105672"/>
            </a:avLst>
          </a:prstGeom>
          <a:solidFill>
            <a:srgbClr val="D8D4D4"/>
          </a:solidFill>
          <a:ln/>
        </p:spPr>
        <p:txBody>
          <a:bodyPr/>
          <a:lstStyle/>
          <a:p>
            <a:endParaRPr lang="es-MX"/>
          </a:p>
        </p:txBody>
      </p:sp>
      <p:sp>
        <p:nvSpPr>
          <p:cNvPr id="11" name="Shape 9"/>
          <p:cNvSpPr/>
          <p:nvPr/>
        </p:nvSpPr>
        <p:spPr>
          <a:xfrm>
            <a:off x="7134046" y="2853333"/>
            <a:ext cx="362307" cy="362307"/>
          </a:xfrm>
          <a:prstGeom prst="roundRect">
            <a:avLst>
              <a:gd name="adj" fmla="val 6667"/>
            </a:avLst>
          </a:prstGeom>
          <a:solidFill>
            <a:srgbClr val="F2EEEE"/>
          </a:solidFill>
          <a:ln/>
        </p:spPr>
        <p:txBody>
          <a:bodyPr/>
          <a:lstStyle/>
          <a:p>
            <a:endParaRPr lang="es-MX"/>
          </a:p>
        </p:txBody>
      </p:sp>
      <p:sp>
        <p:nvSpPr>
          <p:cNvPr id="12" name="Text 10"/>
          <p:cNvSpPr/>
          <p:nvPr/>
        </p:nvSpPr>
        <p:spPr>
          <a:xfrm>
            <a:off x="7205365" y="2897207"/>
            <a:ext cx="219551" cy="274439"/>
          </a:xfrm>
          <a:prstGeom prst="rect">
            <a:avLst/>
          </a:prstGeom>
          <a:noFill/>
          <a:ln/>
        </p:spPr>
        <p:txBody>
          <a:bodyPr wrap="none" lIns="0" tIns="0" rIns="0" bIns="0" rtlCol="0" anchor="t"/>
          <a:lstStyle/>
          <a:p>
            <a:pPr marL="0" indent="0" algn="ctr">
              <a:lnSpc>
                <a:spcPts val="1700"/>
              </a:lnSpc>
              <a:buNone/>
            </a:pPr>
            <a:r>
              <a:rPr lang="en-US" sz="1700" b="1" dirty="0">
                <a:solidFill>
                  <a:srgbClr val="3D3838"/>
                </a:solidFill>
                <a:latin typeface="Montserrat Bold" pitchFamily="34" charset="0"/>
                <a:ea typeface="Montserrat Bold" pitchFamily="34" charset="-122"/>
                <a:cs typeface="Montserrat Bold" pitchFamily="34" charset="-120"/>
              </a:rPr>
              <a:t>2</a:t>
            </a:r>
            <a:endParaRPr lang="en-US" sz="1700" dirty="0"/>
          </a:p>
        </p:txBody>
      </p:sp>
      <p:sp>
        <p:nvSpPr>
          <p:cNvPr id="13" name="Text 11"/>
          <p:cNvSpPr/>
          <p:nvPr/>
        </p:nvSpPr>
        <p:spPr>
          <a:xfrm>
            <a:off x="8120301" y="2908578"/>
            <a:ext cx="1829991" cy="228719"/>
          </a:xfrm>
          <a:prstGeom prst="rect">
            <a:avLst/>
          </a:prstGeom>
          <a:noFill/>
          <a:ln/>
        </p:spPr>
        <p:txBody>
          <a:bodyPr wrap="none" lIns="0" tIns="0" rIns="0" bIns="0" rtlCol="0" anchor="t"/>
          <a:lstStyle/>
          <a:p>
            <a:pPr marL="0" indent="0" algn="l">
              <a:lnSpc>
                <a:spcPts val="1800"/>
              </a:lnSpc>
              <a:buNone/>
            </a:pPr>
            <a:r>
              <a:rPr lang="en-US" sz="1400" b="1" dirty="0">
                <a:solidFill>
                  <a:srgbClr val="3D3838"/>
                </a:solidFill>
                <a:latin typeface="Montserrat Bold" pitchFamily="34" charset="0"/>
                <a:ea typeface="Montserrat Bold" pitchFamily="34" charset="-122"/>
                <a:cs typeface="Montserrat Bold" pitchFamily="34" charset="-120"/>
              </a:rPr>
              <a:t>Cognitivo</a:t>
            </a:r>
            <a:endParaRPr lang="en-US" sz="1400" dirty="0"/>
          </a:p>
        </p:txBody>
      </p:sp>
      <p:sp>
        <p:nvSpPr>
          <p:cNvPr id="14" name="Text 12"/>
          <p:cNvSpPr/>
          <p:nvPr/>
        </p:nvSpPr>
        <p:spPr>
          <a:xfrm>
            <a:off x="8120301" y="3233857"/>
            <a:ext cx="5865971" cy="483156"/>
          </a:xfrm>
          <a:prstGeom prst="rect">
            <a:avLst/>
          </a:prstGeom>
          <a:noFill/>
          <a:ln/>
        </p:spPr>
        <p:txBody>
          <a:bodyPr wrap="square" lIns="0" tIns="0" rIns="0" bIns="0" rtlCol="0" anchor="t"/>
          <a:lstStyle/>
          <a:p>
            <a:pPr marL="0" indent="0" algn="l">
              <a:lnSpc>
                <a:spcPts val="1900"/>
              </a:lnSpc>
              <a:buNone/>
            </a:pPr>
            <a:r>
              <a:rPr lang="en-US" sz="1250" dirty="0">
                <a:solidFill>
                  <a:srgbClr val="3D3838"/>
                </a:solidFill>
                <a:latin typeface="Source Sans 3" pitchFamily="34" charset="0"/>
                <a:ea typeface="Source Sans 3" pitchFamily="34" charset="-122"/>
                <a:cs typeface="Source Sans 3" pitchFamily="34" charset="-120"/>
              </a:rPr>
              <a:t>Formación acelerada del sistema nervioso. La música estimula conexiones neuronales tempranas y prepara el cerebro para el aprendizaje.</a:t>
            </a:r>
            <a:endParaRPr lang="en-US" sz="1250" dirty="0"/>
          </a:p>
        </p:txBody>
      </p:sp>
      <p:sp>
        <p:nvSpPr>
          <p:cNvPr id="15" name="Shape 13"/>
          <p:cNvSpPr/>
          <p:nvPr/>
        </p:nvSpPr>
        <p:spPr>
          <a:xfrm>
            <a:off x="6673870" y="3855720"/>
            <a:ext cx="483037" cy="22860"/>
          </a:xfrm>
          <a:prstGeom prst="roundRect">
            <a:avLst>
              <a:gd name="adj" fmla="val 105672"/>
            </a:avLst>
          </a:prstGeom>
          <a:solidFill>
            <a:srgbClr val="D8D4D4"/>
          </a:solidFill>
          <a:ln/>
        </p:spPr>
        <p:txBody>
          <a:bodyPr/>
          <a:lstStyle/>
          <a:p>
            <a:endParaRPr lang="es-MX"/>
          </a:p>
        </p:txBody>
      </p:sp>
      <p:sp>
        <p:nvSpPr>
          <p:cNvPr id="16" name="Shape 14"/>
          <p:cNvSpPr/>
          <p:nvPr/>
        </p:nvSpPr>
        <p:spPr>
          <a:xfrm>
            <a:off x="7134046" y="3686056"/>
            <a:ext cx="362307" cy="362307"/>
          </a:xfrm>
          <a:prstGeom prst="roundRect">
            <a:avLst>
              <a:gd name="adj" fmla="val 6667"/>
            </a:avLst>
          </a:prstGeom>
          <a:solidFill>
            <a:srgbClr val="F2EEEE"/>
          </a:solidFill>
          <a:ln/>
        </p:spPr>
        <p:txBody>
          <a:bodyPr/>
          <a:lstStyle/>
          <a:p>
            <a:endParaRPr lang="es-MX"/>
          </a:p>
        </p:txBody>
      </p:sp>
      <p:sp>
        <p:nvSpPr>
          <p:cNvPr id="17" name="Text 15"/>
          <p:cNvSpPr/>
          <p:nvPr/>
        </p:nvSpPr>
        <p:spPr>
          <a:xfrm>
            <a:off x="7205365" y="3729930"/>
            <a:ext cx="219551" cy="274439"/>
          </a:xfrm>
          <a:prstGeom prst="rect">
            <a:avLst/>
          </a:prstGeom>
          <a:noFill/>
          <a:ln/>
        </p:spPr>
        <p:txBody>
          <a:bodyPr wrap="none" lIns="0" tIns="0" rIns="0" bIns="0" rtlCol="0" anchor="t"/>
          <a:lstStyle/>
          <a:p>
            <a:pPr marL="0" indent="0" algn="ctr">
              <a:lnSpc>
                <a:spcPts val="1700"/>
              </a:lnSpc>
              <a:buNone/>
            </a:pPr>
            <a:r>
              <a:rPr lang="en-US" sz="1700" b="1" dirty="0">
                <a:solidFill>
                  <a:srgbClr val="3D3838"/>
                </a:solidFill>
                <a:latin typeface="Montserrat Bold" pitchFamily="34" charset="0"/>
                <a:ea typeface="Montserrat Bold" pitchFamily="34" charset="-122"/>
                <a:cs typeface="Montserrat Bold" pitchFamily="34" charset="-120"/>
              </a:rPr>
              <a:t>3</a:t>
            </a:r>
            <a:endParaRPr lang="en-US" sz="1700" dirty="0"/>
          </a:p>
        </p:txBody>
      </p:sp>
      <p:sp>
        <p:nvSpPr>
          <p:cNvPr id="18" name="Text 16"/>
          <p:cNvSpPr/>
          <p:nvPr/>
        </p:nvSpPr>
        <p:spPr>
          <a:xfrm>
            <a:off x="4680109" y="3741301"/>
            <a:ext cx="1829991" cy="228719"/>
          </a:xfrm>
          <a:prstGeom prst="rect">
            <a:avLst/>
          </a:prstGeom>
          <a:noFill/>
          <a:ln/>
        </p:spPr>
        <p:txBody>
          <a:bodyPr wrap="none" lIns="0" tIns="0" rIns="0" bIns="0" rtlCol="0" anchor="t"/>
          <a:lstStyle/>
          <a:p>
            <a:pPr marL="0" indent="0" algn="r">
              <a:lnSpc>
                <a:spcPts val="1800"/>
              </a:lnSpc>
              <a:buNone/>
            </a:pPr>
            <a:r>
              <a:rPr lang="en-US" sz="1400" b="1" dirty="0">
                <a:solidFill>
                  <a:srgbClr val="3D3838"/>
                </a:solidFill>
                <a:latin typeface="Montserrat Bold" pitchFamily="34" charset="0"/>
                <a:ea typeface="Montserrat Bold" pitchFamily="34" charset="-122"/>
                <a:cs typeface="Montserrat Bold" pitchFamily="34" charset="-120"/>
              </a:rPr>
              <a:t>Emocional</a:t>
            </a:r>
            <a:endParaRPr lang="en-US" sz="1400" dirty="0"/>
          </a:p>
        </p:txBody>
      </p:sp>
      <p:sp>
        <p:nvSpPr>
          <p:cNvPr id="19" name="Text 17"/>
          <p:cNvSpPr/>
          <p:nvPr/>
        </p:nvSpPr>
        <p:spPr>
          <a:xfrm>
            <a:off x="644128" y="4066580"/>
            <a:ext cx="5865971" cy="483156"/>
          </a:xfrm>
          <a:prstGeom prst="rect">
            <a:avLst/>
          </a:prstGeom>
          <a:noFill/>
          <a:ln/>
        </p:spPr>
        <p:txBody>
          <a:bodyPr wrap="square" lIns="0" tIns="0" rIns="0" bIns="0" rtlCol="0" anchor="t"/>
          <a:lstStyle/>
          <a:p>
            <a:pPr marL="0" indent="0" algn="r">
              <a:lnSpc>
                <a:spcPts val="1900"/>
              </a:lnSpc>
              <a:buNone/>
            </a:pPr>
            <a:r>
              <a:rPr lang="en-US" sz="1250" dirty="0">
                <a:solidFill>
                  <a:srgbClr val="3D3838"/>
                </a:solidFill>
                <a:latin typeface="Source Sans 3" pitchFamily="34" charset="0"/>
                <a:ea typeface="Source Sans 3" pitchFamily="34" charset="-122"/>
                <a:cs typeface="Source Sans 3" pitchFamily="34" charset="-120"/>
              </a:rPr>
              <a:t>Responde a la voz materna y estímulos afectivos. Las canciones de cuna crean vínculos emocionales prenatales.</a:t>
            </a:r>
            <a:endParaRPr lang="en-US" sz="1250" dirty="0"/>
          </a:p>
        </p:txBody>
      </p:sp>
      <p:sp>
        <p:nvSpPr>
          <p:cNvPr id="20" name="Shape 18"/>
          <p:cNvSpPr/>
          <p:nvPr/>
        </p:nvSpPr>
        <p:spPr>
          <a:xfrm>
            <a:off x="7473494" y="4688562"/>
            <a:ext cx="483037" cy="22860"/>
          </a:xfrm>
          <a:prstGeom prst="roundRect">
            <a:avLst>
              <a:gd name="adj" fmla="val 105672"/>
            </a:avLst>
          </a:prstGeom>
          <a:solidFill>
            <a:srgbClr val="D8D4D4"/>
          </a:solidFill>
          <a:ln/>
        </p:spPr>
        <p:txBody>
          <a:bodyPr/>
          <a:lstStyle/>
          <a:p>
            <a:endParaRPr lang="es-MX"/>
          </a:p>
        </p:txBody>
      </p:sp>
      <p:sp>
        <p:nvSpPr>
          <p:cNvPr id="21" name="Shape 19"/>
          <p:cNvSpPr/>
          <p:nvPr/>
        </p:nvSpPr>
        <p:spPr>
          <a:xfrm>
            <a:off x="7134046" y="4518898"/>
            <a:ext cx="362307" cy="362307"/>
          </a:xfrm>
          <a:prstGeom prst="roundRect">
            <a:avLst>
              <a:gd name="adj" fmla="val 6667"/>
            </a:avLst>
          </a:prstGeom>
          <a:solidFill>
            <a:srgbClr val="F2EEEE"/>
          </a:solidFill>
          <a:ln/>
        </p:spPr>
        <p:txBody>
          <a:bodyPr/>
          <a:lstStyle/>
          <a:p>
            <a:endParaRPr lang="es-MX"/>
          </a:p>
        </p:txBody>
      </p:sp>
      <p:sp>
        <p:nvSpPr>
          <p:cNvPr id="22" name="Text 20"/>
          <p:cNvSpPr/>
          <p:nvPr/>
        </p:nvSpPr>
        <p:spPr>
          <a:xfrm>
            <a:off x="7205365" y="4562773"/>
            <a:ext cx="219551" cy="274439"/>
          </a:xfrm>
          <a:prstGeom prst="rect">
            <a:avLst/>
          </a:prstGeom>
          <a:noFill/>
          <a:ln/>
        </p:spPr>
        <p:txBody>
          <a:bodyPr wrap="none" lIns="0" tIns="0" rIns="0" bIns="0" rtlCol="0" anchor="t"/>
          <a:lstStyle/>
          <a:p>
            <a:pPr marL="0" indent="0" algn="ctr">
              <a:lnSpc>
                <a:spcPts val="1700"/>
              </a:lnSpc>
              <a:buNone/>
            </a:pPr>
            <a:r>
              <a:rPr lang="en-US" sz="1700" b="1" dirty="0">
                <a:solidFill>
                  <a:srgbClr val="3D3838"/>
                </a:solidFill>
                <a:latin typeface="Montserrat Bold" pitchFamily="34" charset="0"/>
                <a:ea typeface="Montserrat Bold" pitchFamily="34" charset="-122"/>
                <a:cs typeface="Montserrat Bold" pitchFamily="34" charset="-120"/>
              </a:rPr>
              <a:t>4</a:t>
            </a:r>
            <a:endParaRPr lang="en-US" sz="1700" dirty="0"/>
          </a:p>
        </p:txBody>
      </p:sp>
      <p:sp>
        <p:nvSpPr>
          <p:cNvPr id="23" name="Text 21"/>
          <p:cNvSpPr/>
          <p:nvPr/>
        </p:nvSpPr>
        <p:spPr>
          <a:xfrm>
            <a:off x="8120301" y="4574143"/>
            <a:ext cx="1829991" cy="228719"/>
          </a:xfrm>
          <a:prstGeom prst="rect">
            <a:avLst/>
          </a:prstGeom>
          <a:noFill/>
          <a:ln/>
        </p:spPr>
        <p:txBody>
          <a:bodyPr wrap="none" lIns="0" tIns="0" rIns="0" bIns="0" rtlCol="0" anchor="t"/>
          <a:lstStyle/>
          <a:p>
            <a:pPr marL="0" indent="0" algn="l">
              <a:lnSpc>
                <a:spcPts val="1800"/>
              </a:lnSpc>
              <a:buNone/>
            </a:pPr>
            <a:r>
              <a:rPr lang="en-US" sz="1400" b="1" dirty="0">
                <a:solidFill>
                  <a:srgbClr val="3D3838"/>
                </a:solidFill>
                <a:latin typeface="Montserrat Bold" pitchFamily="34" charset="0"/>
                <a:ea typeface="Montserrat Bold" pitchFamily="34" charset="-122"/>
                <a:cs typeface="Montserrat Bold" pitchFamily="34" charset="-120"/>
              </a:rPr>
              <a:t>Social</a:t>
            </a:r>
            <a:endParaRPr lang="en-US" sz="1400" dirty="0"/>
          </a:p>
        </p:txBody>
      </p:sp>
      <p:sp>
        <p:nvSpPr>
          <p:cNvPr id="24" name="Text 22"/>
          <p:cNvSpPr/>
          <p:nvPr/>
        </p:nvSpPr>
        <p:spPr>
          <a:xfrm>
            <a:off x="8120301" y="4899422"/>
            <a:ext cx="5865971" cy="483156"/>
          </a:xfrm>
          <a:prstGeom prst="rect">
            <a:avLst/>
          </a:prstGeom>
          <a:noFill/>
          <a:ln/>
        </p:spPr>
        <p:txBody>
          <a:bodyPr wrap="square" lIns="0" tIns="0" rIns="0" bIns="0" rtlCol="0" anchor="t"/>
          <a:lstStyle/>
          <a:p>
            <a:pPr marL="0" indent="0" algn="l">
              <a:lnSpc>
                <a:spcPts val="1900"/>
              </a:lnSpc>
              <a:buNone/>
            </a:pPr>
            <a:r>
              <a:rPr lang="en-US" sz="1250" dirty="0">
                <a:solidFill>
                  <a:srgbClr val="3D3838"/>
                </a:solidFill>
                <a:latin typeface="Source Sans 3" pitchFamily="34" charset="0"/>
                <a:ea typeface="Source Sans 3" pitchFamily="34" charset="-122"/>
                <a:cs typeface="Source Sans 3" pitchFamily="34" charset="-120"/>
              </a:rPr>
              <a:t>Vínculo inicial con la madre fortalecido por experiencias musicales compartidas durante el embarazo.</a:t>
            </a:r>
            <a:endParaRPr lang="en-US" sz="1250" dirty="0"/>
          </a:p>
        </p:txBody>
      </p:sp>
      <p:sp>
        <p:nvSpPr>
          <p:cNvPr id="25" name="Shape 23"/>
          <p:cNvSpPr/>
          <p:nvPr/>
        </p:nvSpPr>
        <p:spPr>
          <a:xfrm>
            <a:off x="6673870" y="5521404"/>
            <a:ext cx="483037" cy="22860"/>
          </a:xfrm>
          <a:prstGeom prst="roundRect">
            <a:avLst>
              <a:gd name="adj" fmla="val 105672"/>
            </a:avLst>
          </a:prstGeom>
          <a:solidFill>
            <a:srgbClr val="D8D4D4"/>
          </a:solidFill>
          <a:ln/>
        </p:spPr>
        <p:txBody>
          <a:bodyPr/>
          <a:lstStyle/>
          <a:p>
            <a:endParaRPr lang="es-MX"/>
          </a:p>
        </p:txBody>
      </p:sp>
      <p:sp>
        <p:nvSpPr>
          <p:cNvPr id="26" name="Shape 24"/>
          <p:cNvSpPr/>
          <p:nvPr/>
        </p:nvSpPr>
        <p:spPr>
          <a:xfrm>
            <a:off x="7134046" y="5351740"/>
            <a:ext cx="362307" cy="362307"/>
          </a:xfrm>
          <a:prstGeom prst="roundRect">
            <a:avLst>
              <a:gd name="adj" fmla="val 6667"/>
            </a:avLst>
          </a:prstGeom>
          <a:solidFill>
            <a:srgbClr val="F2EEEE"/>
          </a:solidFill>
          <a:ln/>
        </p:spPr>
        <p:txBody>
          <a:bodyPr/>
          <a:lstStyle/>
          <a:p>
            <a:endParaRPr lang="es-MX"/>
          </a:p>
        </p:txBody>
      </p:sp>
      <p:sp>
        <p:nvSpPr>
          <p:cNvPr id="27" name="Text 25"/>
          <p:cNvSpPr/>
          <p:nvPr/>
        </p:nvSpPr>
        <p:spPr>
          <a:xfrm>
            <a:off x="7205365" y="5395615"/>
            <a:ext cx="219551" cy="274439"/>
          </a:xfrm>
          <a:prstGeom prst="rect">
            <a:avLst/>
          </a:prstGeom>
          <a:noFill/>
          <a:ln/>
        </p:spPr>
        <p:txBody>
          <a:bodyPr wrap="none" lIns="0" tIns="0" rIns="0" bIns="0" rtlCol="0" anchor="t"/>
          <a:lstStyle/>
          <a:p>
            <a:pPr marL="0" indent="0" algn="ctr">
              <a:lnSpc>
                <a:spcPts val="1700"/>
              </a:lnSpc>
              <a:buNone/>
            </a:pPr>
            <a:r>
              <a:rPr lang="en-US" sz="1700" b="1" dirty="0">
                <a:solidFill>
                  <a:srgbClr val="3D3838"/>
                </a:solidFill>
                <a:latin typeface="Montserrat Bold" pitchFamily="34" charset="0"/>
                <a:ea typeface="Montserrat Bold" pitchFamily="34" charset="-122"/>
                <a:cs typeface="Montserrat Bold" pitchFamily="34" charset="-120"/>
              </a:rPr>
              <a:t>5</a:t>
            </a:r>
            <a:endParaRPr lang="en-US" sz="1700" dirty="0"/>
          </a:p>
        </p:txBody>
      </p:sp>
      <p:sp>
        <p:nvSpPr>
          <p:cNvPr id="28" name="Text 26"/>
          <p:cNvSpPr/>
          <p:nvPr/>
        </p:nvSpPr>
        <p:spPr>
          <a:xfrm>
            <a:off x="4680109" y="5406985"/>
            <a:ext cx="1829991" cy="228719"/>
          </a:xfrm>
          <a:prstGeom prst="rect">
            <a:avLst/>
          </a:prstGeom>
          <a:noFill/>
          <a:ln/>
        </p:spPr>
        <p:txBody>
          <a:bodyPr wrap="none" lIns="0" tIns="0" rIns="0" bIns="0" rtlCol="0" anchor="t"/>
          <a:lstStyle/>
          <a:p>
            <a:pPr marL="0" indent="0" algn="r">
              <a:lnSpc>
                <a:spcPts val="1800"/>
              </a:lnSpc>
              <a:buNone/>
            </a:pPr>
            <a:r>
              <a:rPr lang="en-US" sz="1400" b="1" dirty="0">
                <a:solidFill>
                  <a:srgbClr val="3D3838"/>
                </a:solidFill>
                <a:latin typeface="Montserrat Bold" pitchFamily="34" charset="0"/>
                <a:ea typeface="Montserrat Bold" pitchFamily="34" charset="-122"/>
                <a:cs typeface="Montserrat Bold" pitchFamily="34" charset="-120"/>
              </a:rPr>
              <a:t>Lenguaje</a:t>
            </a:r>
            <a:endParaRPr lang="en-US" sz="1400" dirty="0"/>
          </a:p>
        </p:txBody>
      </p:sp>
      <p:sp>
        <p:nvSpPr>
          <p:cNvPr id="29" name="Text 27"/>
          <p:cNvSpPr/>
          <p:nvPr/>
        </p:nvSpPr>
        <p:spPr>
          <a:xfrm>
            <a:off x="644128" y="5732264"/>
            <a:ext cx="5865971" cy="483156"/>
          </a:xfrm>
          <a:prstGeom prst="rect">
            <a:avLst/>
          </a:prstGeom>
          <a:noFill/>
          <a:ln/>
        </p:spPr>
        <p:txBody>
          <a:bodyPr wrap="square" lIns="0" tIns="0" rIns="0" bIns="0" rtlCol="0" anchor="t"/>
          <a:lstStyle/>
          <a:p>
            <a:pPr marL="0" indent="0" algn="r">
              <a:lnSpc>
                <a:spcPts val="1900"/>
              </a:lnSpc>
              <a:buNone/>
            </a:pPr>
            <a:r>
              <a:rPr lang="en-US" sz="1250" dirty="0">
                <a:solidFill>
                  <a:srgbClr val="3D3838"/>
                </a:solidFill>
                <a:latin typeface="Source Sans 3" pitchFamily="34" charset="0"/>
                <a:ea typeface="Source Sans 3" pitchFamily="34" charset="-122"/>
                <a:cs typeface="Source Sans 3" pitchFamily="34" charset="-120"/>
              </a:rPr>
              <a:t>Reconoce sonidos del exterior, especialmente patrones rítmicos y melódicos que forman la base del lenguaje.</a:t>
            </a:r>
            <a:endParaRPr lang="en-US" sz="1250" dirty="0"/>
          </a:p>
        </p:txBody>
      </p:sp>
      <p:sp>
        <p:nvSpPr>
          <p:cNvPr id="30" name="Shape 28"/>
          <p:cNvSpPr/>
          <p:nvPr/>
        </p:nvSpPr>
        <p:spPr>
          <a:xfrm>
            <a:off x="644128" y="6876455"/>
            <a:ext cx="13342144" cy="909757"/>
          </a:xfrm>
          <a:prstGeom prst="roundRect">
            <a:avLst>
              <a:gd name="adj" fmla="val 2655"/>
            </a:avLst>
          </a:prstGeom>
          <a:solidFill>
            <a:srgbClr val="D6D7DC"/>
          </a:solidFill>
          <a:ln/>
        </p:spPr>
        <p:txBody>
          <a:bodyPr/>
          <a:lstStyle/>
          <a:p>
            <a:endParaRPr lang="es-MX"/>
          </a:p>
        </p:txBody>
      </p:sp>
      <p:pic>
        <p:nvPicPr>
          <p:cNvPr id="31" name="Image 0" descr="preencoded.png"/>
          <p:cNvPicPr>
            <a:picLocks noChangeAspect="1"/>
          </p:cNvPicPr>
          <p:nvPr/>
        </p:nvPicPr>
        <p:blipFill>
          <a:blip r:embed="rId3"/>
          <a:stretch>
            <a:fillRect/>
          </a:stretch>
        </p:blipFill>
        <p:spPr>
          <a:xfrm>
            <a:off x="805101" y="7104459"/>
            <a:ext cx="201216" cy="160973"/>
          </a:xfrm>
          <a:prstGeom prst="rect">
            <a:avLst/>
          </a:prstGeom>
        </p:spPr>
      </p:pic>
      <p:sp>
        <p:nvSpPr>
          <p:cNvPr id="32" name="Text 29"/>
          <p:cNvSpPr/>
          <p:nvPr/>
        </p:nvSpPr>
        <p:spPr>
          <a:xfrm>
            <a:off x="1167289" y="7077670"/>
            <a:ext cx="12658011" cy="483156"/>
          </a:xfrm>
          <a:prstGeom prst="rect">
            <a:avLst/>
          </a:prstGeom>
          <a:noFill/>
          <a:ln/>
        </p:spPr>
        <p:txBody>
          <a:bodyPr wrap="square" lIns="0" tIns="0" rIns="0" bIns="0" rtlCol="0" anchor="t"/>
          <a:lstStyle/>
          <a:p>
            <a:pPr marL="0" indent="0" algn="l">
              <a:lnSpc>
                <a:spcPts val="1900"/>
              </a:lnSpc>
              <a:buNone/>
            </a:pPr>
            <a:r>
              <a:rPr lang="en-US" sz="1250" b="1" dirty="0">
                <a:solidFill>
                  <a:srgbClr val="000000"/>
                </a:solidFill>
                <a:latin typeface="Source Sans 3" pitchFamily="34" charset="0"/>
                <a:ea typeface="Source Sans 3" pitchFamily="34" charset="-122"/>
                <a:cs typeface="Source Sans 3" pitchFamily="34" charset="-120"/>
              </a:rPr>
              <a:t>Hitos clave:</a:t>
            </a:r>
            <a:r>
              <a:rPr lang="en-US" sz="1250" dirty="0">
                <a:solidFill>
                  <a:srgbClr val="000000"/>
                </a:solidFill>
                <a:latin typeface="Source Sans 3" pitchFamily="34" charset="0"/>
                <a:ea typeface="Source Sans 3" pitchFamily="34" charset="-122"/>
                <a:cs typeface="Source Sans 3" pitchFamily="34" charset="-120"/>
              </a:rPr>
              <a:t> Latidos detectables desde la semana 5; desarrollo cerebral acelerado. </a:t>
            </a:r>
            <a:r>
              <a:rPr lang="en-US" sz="1250" b="1" dirty="0">
                <a:solidFill>
                  <a:srgbClr val="000000"/>
                </a:solidFill>
                <a:latin typeface="Source Sans 3" pitchFamily="34" charset="0"/>
                <a:ea typeface="Source Sans 3" pitchFamily="34" charset="-122"/>
                <a:cs typeface="Source Sans 3" pitchFamily="34" charset="-120"/>
              </a:rPr>
              <a:t>Musicoterapia prenatal:</a:t>
            </a:r>
            <a:r>
              <a:rPr lang="en-US" sz="1250" dirty="0">
                <a:solidFill>
                  <a:srgbClr val="000000"/>
                </a:solidFill>
                <a:latin typeface="Source Sans 3" pitchFamily="34" charset="0"/>
                <a:ea typeface="Source Sans 3" pitchFamily="34" charset="-122"/>
                <a:cs typeface="Source Sans 3" pitchFamily="34" charset="-120"/>
              </a:rPr>
              <a:t> Cantar al bebé, escuchar música relajante y crear rutinas sonoras fortalece el vínculo materno-fetal y estimula el desarrollo neurológico temprano.</a:t>
            </a:r>
            <a:endParaRPr lang="en-US" sz="12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DC41C7-CB72-4691-8F0C-21E96959CC2F}"/>
              </a:ext>
            </a:extLst>
          </p:cNvPr>
          <p:cNvSpPr txBox="1"/>
          <p:nvPr/>
        </p:nvSpPr>
        <p:spPr>
          <a:xfrm>
            <a:off x="1859280" y="1461254"/>
            <a:ext cx="7315200" cy="369332"/>
          </a:xfrm>
          <a:prstGeom prst="rect">
            <a:avLst/>
          </a:prstGeom>
          <a:noFill/>
        </p:spPr>
        <p:txBody>
          <a:bodyPr wrap="square">
            <a:spAutoFit/>
          </a:bodyPr>
          <a:lstStyle/>
          <a:p>
            <a:r>
              <a:rPr lang="es-MX" dirty="0"/>
              <a:t>https://youtu.be/8fATAQtY9ag?si=q1VIpfXLzHhvgEVK</a:t>
            </a:r>
          </a:p>
        </p:txBody>
      </p:sp>
      <p:sp>
        <p:nvSpPr>
          <p:cNvPr id="5" name="CuadroTexto 4">
            <a:extLst>
              <a:ext uri="{FF2B5EF4-FFF2-40B4-BE49-F238E27FC236}">
                <a16:creationId xmlns:a16="http://schemas.microsoft.com/office/drawing/2014/main" id="{AE5A266A-3E0B-499A-8D07-F49F0AADC3CB}"/>
              </a:ext>
            </a:extLst>
          </p:cNvPr>
          <p:cNvSpPr txBox="1"/>
          <p:nvPr/>
        </p:nvSpPr>
        <p:spPr>
          <a:xfrm>
            <a:off x="4429760" y="3514635"/>
            <a:ext cx="9977120" cy="1200329"/>
          </a:xfrm>
          <a:prstGeom prst="rect">
            <a:avLst/>
          </a:prstGeom>
          <a:noFill/>
        </p:spPr>
        <p:txBody>
          <a:bodyPr wrap="square">
            <a:spAutoFit/>
          </a:bodyPr>
          <a:lstStyle/>
          <a:p>
            <a:pPr marL="285750" indent="-285750">
              <a:buFontTx/>
              <a:buChar char="-"/>
            </a:pPr>
            <a:r>
              <a:rPr lang="es-MX" dirty="0"/>
              <a:t>La estructura de la pieza así como los silencios de la guitarra dan contención y seguridad. </a:t>
            </a:r>
          </a:p>
          <a:p>
            <a:pPr marL="285750" indent="-285750">
              <a:buFontTx/>
              <a:buChar char="-"/>
            </a:pPr>
            <a:r>
              <a:rPr lang="es-MX" dirty="0"/>
              <a:t>El sonido bajo y constante da constancia y certeza. </a:t>
            </a:r>
          </a:p>
          <a:p>
            <a:pPr marL="285750" indent="-285750">
              <a:buFontTx/>
              <a:buChar char="-"/>
            </a:pPr>
            <a:r>
              <a:rPr lang="es-MX" dirty="0"/>
              <a:t>La armonía energética de la fluidez de la pieza centra, contiene, suaviza y pacifica. </a:t>
            </a:r>
          </a:p>
          <a:p>
            <a:r>
              <a:rPr lang="es-MX" dirty="0"/>
              <a:t>(Muñoz, V. (s/f))</a:t>
            </a:r>
          </a:p>
        </p:txBody>
      </p:sp>
    </p:spTree>
    <p:extLst>
      <p:ext uri="{BB962C8B-B14F-4D97-AF65-F5344CB8AC3E}">
        <p14:creationId xmlns:p14="http://schemas.microsoft.com/office/powerpoint/2010/main" val="25114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42687" y="373023"/>
            <a:ext cx="7975163" cy="385405"/>
          </a:xfrm>
          <a:prstGeom prst="rect">
            <a:avLst/>
          </a:prstGeom>
          <a:noFill/>
          <a:ln/>
        </p:spPr>
        <p:txBody>
          <a:bodyPr wrap="none" lIns="0" tIns="0" rIns="0" bIns="0" rtlCol="0" anchor="t"/>
          <a:lstStyle/>
          <a:p>
            <a:pPr marL="0" indent="0" algn="l">
              <a:lnSpc>
                <a:spcPts val="3000"/>
              </a:lnSpc>
              <a:buNone/>
            </a:pPr>
            <a:r>
              <a:rPr lang="en-US" sz="2400" b="1" dirty="0">
                <a:solidFill>
                  <a:srgbClr val="000000"/>
                </a:solidFill>
                <a:latin typeface="Montserrat Bold" pitchFamily="34" charset="0"/>
                <a:ea typeface="Montserrat Bold" pitchFamily="34" charset="-122"/>
                <a:cs typeface="Montserrat Bold" pitchFamily="34" charset="-120"/>
              </a:rPr>
              <a:t>0 a 12 Meses: Lactancia y Descubrimiento Musical</a:t>
            </a:r>
            <a:endParaRPr lang="en-US" sz="2400" dirty="0"/>
          </a:p>
        </p:txBody>
      </p:sp>
      <p:sp>
        <p:nvSpPr>
          <p:cNvPr id="3" name="Text 1"/>
          <p:cNvSpPr/>
          <p:nvPr/>
        </p:nvSpPr>
        <p:spPr>
          <a:xfrm>
            <a:off x="542687" y="1097518"/>
            <a:ext cx="2212658" cy="231219"/>
          </a:xfrm>
          <a:prstGeom prst="rect">
            <a:avLst/>
          </a:prstGeom>
          <a:noFill/>
          <a:ln/>
        </p:spPr>
        <p:txBody>
          <a:bodyPr wrap="none" lIns="0" tIns="0" rIns="0" bIns="0" rtlCol="0" anchor="t"/>
          <a:lstStyle/>
          <a:p>
            <a:pPr marL="0" indent="0" algn="l">
              <a:lnSpc>
                <a:spcPts val="1800"/>
              </a:lnSpc>
              <a:buNone/>
            </a:pPr>
            <a:r>
              <a:rPr lang="en-US" sz="1450" b="1" dirty="0">
                <a:solidFill>
                  <a:srgbClr val="000000"/>
                </a:solidFill>
                <a:latin typeface="Montserrat Bold" pitchFamily="34" charset="0"/>
                <a:ea typeface="Montserrat Bold" pitchFamily="34" charset="-122"/>
                <a:cs typeface="Montserrat Bold" pitchFamily="34" charset="-120"/>
              </a:rPr>
              <a:t>Ámbitos del Desarrollo</a:t>
            </a:r>
            <a:endParaRPr lang="en-US" sz="1450" dirty="0"/>
          </a:p>
        </p:txBody>
      </p:sp>
      <p:sp>
        <p:nvSpPr>
          <p:cNvPr id="4" name="Shape 2"/>
          <p:cNvSpPr/>
          <p:nvPr/>
        </p:nvSpPr>
        <p:spPr>
          <a:xfrm>
            <a:off x="542687" y="1481376"/>
            <a:ext cx="6607016" cy="1037153"/>
          </a:xfrm>
          <a:prstGeom prst="roundRect">
            <a:avLst>
              <a:gd name="adj" fmla="val 7053"/>
            </a:avLst>
          </a:prstGeom>
          <a:solidFill>
            <a:srgbClr val="FFFFFF"/>
          </a:solidFill>
          <a:ln w="15240">
            <a:solidFill>
              <a:srgbClr val="D8D4D4"/>
            </a:solidFill>
            <a:prstDash val="solid"/>
          </a:ln>
        </p:spPr>
        <p:txBody>
          <a:bodyPr/>
          <a:lstStyle/>
          <a:p>
            <a:endParaRPr lang="es-MX"/>
          </a:p>
        </p:txBody>
      </p:sp>
      <p:sp>
        <p:nvSpPr>
          <p:cNvPr id="5" name="Shape 3"/>
          <p:cNvSpPr/>
          <p:nvPr/>
        </p:nvSpPr>
        <p:spPr>
          <a:xfrm>
            <a:off x="527447" y="1481376"/>
            <a:ext cx="60960" cy="1037153"/>
          </a:xfrm>
          <a:prstGeom prst="roundRect">
            <a:avLst>
              <a:gd name="adj" fmla="val 33387"/>
            </a:avLst>
          </a:prstGeom>
          <a:solidFill>
            <a:srgbClr val="2D2E34"/>
          </a:solidFill>
          <a:ln/>
        </p:spPr>
        <p:txBody>
          <a:bodyPr/>
          <a:lstStyle/>
          <a:p>
            <a:endParaRPr lang="es-MX"/>
          </a:p>
        </p:txBody>
      </p:sp>
      <p:sp>
        <p:nvSpPr>
          <p:cNvPr id="6" name="Text 4"/>
          <p:cNvSpPr/>
          <p:nvPr/>
        </p:nvSpPr>
        <p:spPr>
          <a:xfrm>
            <a:off x="739259" y="1632228"/>
            <a:ext cx="1541740" cy="192643"/>
          </a:xfrm>
          <a:prstGeom prst="rect">
            <a:avLst/>
          </a:prstGeom>
          <a:noFill/>
          <a:ln/>
        </p:spPr>
        <p:txBody>
          <a:bodyPr wrap="none" lIns="0" tIns="0" rIns="0" bIns="0" rtlCol="0" anchor="t"/>
          <a:lstStyle/>
          <a:p>
            <a:pPr marL="0" indent="0" algn="l">
              <a:lnSpc>
                <a:spcPts val="1500"/>
              </a:lnSpc>
              <a:buNone/>
            </a:pPr>
            <a:r>
              <a:rPr lang="en-US" sz="1200" b="1" dirty="0">
                <a:solidFill>
                  <a:srgbClr val="3D3838"/>
                </a:solidFill>
                <a:latin typeface="Montserrat Bold" pitchFamily="34" charset="0"/>
                <a:ea typeface="Montserrat Bold" pitchFamily="34" charset="-122"/>
                <a:cs typeface="Montserrat Bold" pitchFamily="34" charset="-120"/>
              </a:rPr>
              <a:t>Motriz</a:t>
            </a:r>
            <a:endParaRPr lang="en-US" sz="1200" dirty="0"/>
          </a:p>
        </p:txBody>
      </p:sp>
      <p:sp>
        <p:nvSpPr>
          <p:cNvPr id="7" name="Text 5"/>
          <p:cNvSpPr/>
          <p:nvPr/>
        </p:nvSpPr>
        <p:spPr>
          <a:xfrm>
            <a:off x="739259" y="1960483"/>
            <a:ext cx="6259592" cy="407194"/>
          </a:xfrm>
          <a:prstGeom prst="rect">
            <a:avLst/>
          </a:prstGeom>
          <a:noFill/>
          <a:ln/>
        </p:spPr>
        <p:txBody>
          <a:bodyPr wrap="square" lIns="0" tIns="0" rIns="0" bIns="0" rtlCol="0" anchor="t"/>
          <a:lstStyle/>
          <a:p>
            <a:pPr marL="0" indent="0" algn="l">
              <a:lnSpc>
                <a:spcPts val="1600"/>
              </a:lnSpc>
              <a:buNone/>
            </a:pPr>
            <a:r>
              <a:rPr lang="en-US" sz="1050" dirty="0">
                <a:solidFill>
                  <a:srgbClr val="3D3838"/>
                </a:solidFill>
                <a:latin typeface="Source Sans 3" pitchFamily="34" charset="0"/>
                <a:ea typeface="Source Sans 3" pitchFamily="34" charset="-122"/>
                <a:cs typeface="Source Sans 3" pitchFamily="34" charset="-120"/>
              </a:rPr>
              <a:t>Sostiene la cabeza (3 meses), se </a:t>
            </a:r>
            <a:r>
              <a:rPr lang="en-US" sz="1050" dirty="0" err="1">
                <a:solidFill>
                  <a:srgbClr val="3D3838"/>
                </a:solidFill>
                <a:latin typeface="Source Sans 3" pitchFamily="34" charset="0"/>
                <a:ea typeface="Source Sans 3" pitchFamily="34" charset="-122"/>
                <a:cs typeface="Source Sans 3" pitchFamily="34" charset="-120"/>
              </a:rPr>
              <a:t>sienta</a:t>
            </a:r>
            <a:r>
              <a:rPr lang="en-US" sz="1050" dirty="0">
                <a:solidFill>
                  <a:srgbClr val="3D3838"/>
                </a:solidFill>
                <a:latin typeface="Source Sans 3" pitchFamily="34" charset="0"/>
                <a:ea typeface="Source Sans 3" pitchFamily="34" charset="-122"/>
                <a:cs typeface="Source Sans 3" pitchFamily="34" charset="-120"/>
              </a:rPr>
              <a:t> (&amp; meses), </a:t>
            </a:r>
            <a:r>
              <a:rPr lang="en-US" sz="1050" dirty="0" err="1">
                <a:solidFill>
                  <a:srgbClr val="3D3838"/>
                </a:solidFill>
                <a:latin typeface="Source Sans 3" pitchFamily="34" charset="0"/>
                <a:ea typeface="Source Sans 3" pitchFamily="34" charset="-122"/>
                <a:cs typeface="Source Sans 3" pitchFamily="34" charset="-120"/>
              </a:rPr>
              <a:t>gatea</a:t>
            </a:r>
            <a:r>
              <a:rPr lang="en-US" sz="1050" dirty="0">
                <a:solidFill>
                  <a:srgbClr val="3D3838"/>
                </a:solidFill>
                <a:latin typeface="Source Sans 3" pitchFamily="34" charset="0"/>
                <a:ea typeface="Source Sans 3" pitchFamily="34" charset="-122"/>
                <a:cs typeface="Source Sans 3" pitchFamily="34" charset="-120"/>
              </a:rPr>
              <a:t> (8-10 meses) y da </a:t>
            </a:r>
            <a:r>
              <a:rPr lang="en-US" sz="1050" dirty="0" err="1">
                <a:solidFill>
                  <a:srgbClr val="3D3838"/>
                </a:solidFill>
                <a:latin typeface="Source Sans 3" pitchFamily="34" charset="0"/>
                <a:ea typeface="Source Sans 3" pitchFamily="34" charset="-122"/>
                <a:cs typeface="Source Sans 3" pitchFamily="34" charset="-120"/>
              </a:rPr>
              <a:t>primeros</a:t>
            </a:r>
            <a:r>
              <a:rPr lang="en-US" sz="1050" dirty="0">
                <a:solidFill>
                  <a:srgbClr val="3D3838"/>
                </a:solidFill>
                <a:latin typeface="Source Sans 3" pitchFamily="34" charset="0"/>
                <a:ea typeface="Source Sans 3" pitchFamily="34" charset="-122"/>
                <a:cs typeface="Source Sans 3" pitchFamily="34" charset="-120"/>
              </a:rPr>
              <a:t> pasos (12 meses). </a:t>
            </a:r>
            <a:r>
              <a:rPr lang="en-US" sz="1050" b="1" dirty="0">
                <a:solidFill>
                  <a:srgbClr val="2D2E34"/>
                </a:solidFill>
                <a:latin typeface="Source Sans 3" pitchFamily="34" charset="0"/>
                <a:ea typeface="Source Sans 3" pitchFamily="34" charset="-122"/>
                <a:cs typeface="Source Sans 3" pitchFamily="34" charset="-120"/>
              </a:rPr>
              <a:t>La música con ritmo</a:t>
            </a:r>
            <a:r>
              <a:rPr lang="en-US" sz="1050" dirty="0">
                <a:solidFill>
                  <a:srgbClr val="3D3838"/>
                </a:solidFill>
                <a:latin typeface="Source Sans 3" pitchFamily="34" charset="0"/>
                <a:ea typeface="Source Sans 3" pitchFamily="34" charset="-122"/>
                <a:cs typeface="Source Sans 3" pitchFamily="34" charset="-120"/>
              </a:rPr>
              <a:t> estimula el movimiento y la coordinación corporal.</a:t>
            </a:r>
            <a:endParaRPr lang="en-US" sz="1050" dirty="0"/>
          </a:p>
        </p:txBody>
      </p:sp>
      <p:sp>
        <p:nvSpPr>
          <p:cNvPr id="8" name="Shape 6"/>
          <p:cNvSpPr/>
          <p:nvPr/>
        </p:nvSpPr>
        <p:spPr>
          <a:xfrm>
            <a:off x="542687" y="2654141"/>
            <a:ext cx="6607016" cy="1037153"/>
          </a:xfrm>
          <a:prstGeom prst="roundRect">
            <a:avLst>
              <a:gd name="adj" fmla="val 7053"/>
            </a:avLst>
          </a:prstGeom>
          <a:solidFill>
            <a:srgbClr val="FFFFFF"/>
          </a:solidFill>
          <a:ln w="15240">
            <a:solidFill>
              <a:srgbClr val="D8D4D4"/>
            </a:solidFill>
            <a:prstDash val="solid"/>
          </a:ln>
        </p:spPr>
        <p:txBody>
          <a:bodyPr/>
          <a:lstStyle/>
          <a:p>
            <a:endParaRPr lang="es-MX"/>
          </a:p>
        </p:txBody>
      </p:sp>
      <p:sp>
        <p:nvSpPr>
          <p:cNvPr id="9" name="Shape 7"/>
          <p:cNvSpPr/>
          <p:nvPr/>
        </p:nvSpPr>
        <p:spPr>
          <a:xfrm>
            <a:off x="527447" y="2654141"/>
            <a:ext cx="60960" cy="1037153"/>
          </a:xfrm>
          <a:prstGeom prst="roundRect">
            <a:avLst>
              <a:gd name="adj" fmla="val 33387"/>
            </a:avLst>
          </a:prstGeom>
          <a:solidFill>
            <a:srgbClr val="2D2E34"/>
          </a:solidFill>
          <a:ln/>
        </p:spPr>
        <p:txBody>
          <a:bodyPr/>
          <a:lstStyle/>
          <a:p>
            <a:endParaRPr lang="es-MX"/>
          </a:p>
        </p:txBody>
      </p:sp>
      <p:sp>
        <p:nvSpPr>
          <p:cNvPr id="10" name="Text 8"/>
          <p:cNvSpPr/>
          <p:nvPr/>
        </p:nvSpPr>
        <p:spPr>
          <a:xfrm>
            <a:off x="739259" y="2804993"/>
            <a:ext cx="1541740" cy="192643"/>
          </a:xfrm>
          <a:prstGeom prst="rect">
            <a:avLst/>
          </a:prstGeom>
          <a:noFill/>
          <a:ln/>
        </p:spPr>
        <p:txBody>
          <a:bodyPr wrap="none" lIns="0" tIns="0" rIns="0" bIns="0" rtlCol="0" anchor="t"/>
          <a:lstStyle/>
          <a:p>
            <a:pPr marL="0" indent="0" algn="l">
              <a:lnSpc>
                <a:spcPts val="1500"/>
              </a:lnSpc>
              <a:buNone/>
            </a:pPr>
            <a:r>
              <a:rPr lang="en-US" sz="1200" b="1" dirty="0">
                <a:solidFill>
                  <a:srgbClr val="3D3838"/>
                </a:solidFill>
                <a:latin typeface="Montserrat Bold" pitchFamily="34" charset="0"/>
                <a:ea typeface="Montserrat Bold" pitchFamily="34" charset="-122"/>
                <a:cs typeface="Montserrat Bold" pitchFamily="34" charset="-120"/>
              </a:rPr>
              <a:t>Cognitivo</a:t>
            </a:r>
            <a:endParaRPr lang="en-US" sz="1200" dirty="0"/>
          </a:p>
        </p:txBody>
      </p:sp>
      <p:sp>
        <p:nvSpPr>
          <p:cNvPr id="11" name="Text 9"/>
          <p:cNvSpPr/>
          <p:nvPr/>
        </p:nvSpPr>
        <p:spPr>
          <a:xfrm>
            <a:off x="739259" y="3133249"/>
            <a:ext cx="6259592" cy="407194"/>
          </a:xfrm>
          <a:prstGeom prst="rect">
            <a:avLst/>
          </a:prstGeom>
          <a:noFill/>
          <a:ln/>
        </p:spPr>
        <p:txBody>
          <a:bodyPr wrap="square" lIns="0" tIns="0" rIns="0" bIns="0" rtlCol="0" anchor="t"/>
          <a:lstStyle/>
          <a:p>
            <a:pPr marL="0" indent="0" algn="l">
              <a:lnSpc>
                <a:spcPts val="1600"/>
              </a:lnSpc>
              <a:buNone/>
            </a:pPr>
            <a:r>
              <a:rPr lang="en-US" sz="1050" dirty="0">
                <a:solidFill>
                  <a:srgbClr val="3D3838"/>
                </a:solidFill>
                <a:latin typeface="Source Sans 3" pitchFamily="34" charset="0"/>
                <a:ea typeface="Source Sans 3" pitchFamily="34" charset="-122"/>
                <a:cs typeface="Source Sans 3" pitchFamily="34" charset="-120"/>
              </a:rPr>
              <a:t>Descubre el entorno mediante sentidos. </a:t>
            </a:r>
            <a:r>
              <a:rPr lang="en-US" sz="1050" b="1" dirty="0">
                <a:solidFill>
                  <a:srgbClr val="2D2E34"/>
                </a:solidFill>
                <a:latin typeface="Source Sans 3" pitchFamily="34" charset="0"/>
                <a:ea typeface="Source Sans 3" pitchFamily="34" charset="-122"/>
                <a:cs typeface="Source Sans 3" pitchFamily="34" charset="-120"/>
              </a:rPr>
              <a:t>Los juguetes musicales</a:t>
            </a:r>
            <a:r>
              <a:rPr lang="en-US" sz="1050" dirty="0">
                <a:solidFill>
                  <a:srgbClr val="3D3838"/>
                </a:solidFill>
                <a:latin typeface="Source Sans 3" pitchFamily="34" charset="0"/>
                <a:ea typeface="Source Sans 3" pitchFamily="34" charset="-122"/>
                <a:cs typeface="Source Sans 3" pitchFamily="34" charset="-120"/>
              </a:rPr>
              <a:t> desarrollan causa-efecto y exploración sensorial.</a:t>
            </a:r>
            <a:endParaRPr lang="en-US" sz="1050" dirty="0"/>
          </a:p>
        </p:txBody>
      </p:sp>
      <p:sp>
        <p:nvSpPr>
          <p:cNvPr id="12" name="Shape 10"/>
          <p:cNvSpPr/>
          <p:nvPr/>
        </p:nvSpPr>
        <p:spPr>
          <a:xfrm>
            <a:off x="542687" y="3826907"/>
            <a:ext cx="6607016" cy="833557"/>
          </a:xfrm>
          <a:prstGeom prst="roundRect">
            <a:avLst>
              <a:gd name="adj" fmla="val 8776"/>
            </a:avLst>
          </a:prstGeom>
          <a:solidFill>
            <a:srgbClr val="FFFFFF"/>
          </a:solidFill>
          <a:ln w="15240">
            <a:solidFill>
              <a:srgbClr val="D8D4D4"/>
            </a:solidFill>
            <a:prstDash val="solid"/>
          </a:ln>
        </p:spPr>
        <p:txBody>
          <a:bodyPr/>
          <a:lstStyle/>
          <a:p>
            <a:endParaRPr lang="es-MX"/>
          </a:p>
        </p:txBody>
      </p:sp>
      <p:sp>
        <p:nvSpPr>
          <p:cNvPr id="13" name="Shape 11"/>
          <p:cNvSpPr/>
          <p:nvPr/>
        </p:nvSpPr>
        <p:spPr>
          <a:xfrm>
            <a:off x="527447" y="3826907"/>
            <a:ext cx="60960" cy="833557"/>
          </a:xfrm>
          <a:prstGeom prst="roundRect">
            <a:avLst>
              <a:gd name="adj" fmla="val 33387"/>
            </a:avLst>
          </a:prstGeom>
          <a:solidFill>
            <a:srgbClr val="2D2E34"/>
          </a:solidFill>
          <a:ln/>
        </p:spPr>
        <p:txBody>
          <a:bodyPr/>
          <a:lstStyle/>
          <a:p>
            <a:endParaRPr lang="es-MX"/>
          </a:p>
        </p:txBody>
      </p:sp>
      <p:sp>
        <p:nvSpPr>
          <p:cNvPr id="14" name="Text 12"/>
          <p:cNvSpPr/>
          <p:nvPr/>
        </p:nvSpPr>
        <p:spPr>
          <a:xfrm>
            <a:off x="739259" y="3977759"/>
            <a:ext cx="1541740" cy="192643"/>
          </a:xfrm>
          <a:prstGeom prst="rect">
            <a:avLst/>
          </a:prstGeom>
          <a:noFill/>
          <a:ln/>
        </p:spPr>
        <p:txBody>
          <a:bodyPr wrap="none" lIns="0" tIns="0" rIns="0" bIns="0" rtlCol="0" anchor="t"/>
          <a:lstStyle/>
          <a:p>
            <a:pPr marL="0" indent="0" algn="l">
              <a:lnSpc>
                <a:spcPts val="1500"/>
              </a:lnSpc>
              <a:buNone/>
            </a:pPr>
            <a:r>
              <a:rPr lang="en-US" sz="1200" b="1" dirty="0">
                <a:solidFill>
                  <a:srgbClr val="3D3838"/>
                </a:solidFill>
                <a:latin typeface="Montserrat Bold" pitchFamily="34" charset="0"/>
                <a:ea typeface="Montserrat Bold" pitchFamily="34" charset="-122"/>
                <a:cs typeface="Montserrat Bold" pitchFamily="34" charset="-120"/>
              </a:rPr>
              <a:t>Emocional</a:t>
            </a:r>
            <a:endParaRPr lang="en-US" sz="1200" dirty="0"/>
          </a:p>
        </p:txBody>
      </p:sp>
      <p:sp>
        <p:nvSpPr>
          <p:cNvPr id="15" name="Text 13"/>
          <p:cNvSpPr/>
          <p:nvPr/>
        </p:nvSpPr>
        <p:spPr>
          <a:xfrm>
            <a:off x="739259" y="4306014"/>
            <a:ext cx="6259592" cy="203597"/>
          </a:xfrm>
          <a:prstGeom prst="rect">
            <a:avLst/>
          </a:prstGeom>
          <a:noFill/>
          <a:ln/>
        </p:spPr>
        <p:txBody>
          <a:bodyPr wrap="none" lIns="0" tIns="0" rIns="0" bIns="0" rtlCol="0" anchor="t"/>
          <a:lstStyle/>
          <a:p>
            <a:pPr marL="0" indent="0" algn="l">
              <a:lnSpc>
                <a:spcPts val="1600"/>
              </a:lnSpc>
              <a:buNone/>
            </a:pPr>
            <a:r>
              <a:rPr lang="en-US" sz="1050" dirty="0">
                <a:solidFill>
                  <a:srgbClr val="3D3838"/>
                </a:solidFill>
                <a:latin typeface="Source Sans 3" pitchFamily="34" charset="0"/>
                <a:ea typeface="Source Sans 3" pitchFamily="34" charset="-122"/>
                <a:cs typeface="Source Sans 3" pitchFamily="34" charset="-120"/>
              </a:rPr>
              <a:t>Apego con cuidadores principales. </a:t>
            </a:r>
            <a:r>
              <a:rPr lang="en-US" sz="1050" b="1" dirty="0">
                <a:solidFill>
                  <a:srgbClr val="2D2E34"/>
                </a:solidFill>
                <a:latin typeface="Source Sans 3" pitchFamily="34" charset="0"/>
                <a:ea typeface="Source Sans 3" pitchFamily="34" charset="-122"/>
                <a:cs typeface="Source Sans 3" pitchFamily="34" charset="-120"/>
              </a:rPr>
              <a:t>Las canciones de cuna</a:t>
            </a:r>
            <a:r>
              <a:rPr lang="en-US" sz="1050" dirty="0">
                <a:solidFill>
                  <a:srgbClr val="3D3838"/>
                </a:solidFill>
                <a:latin typeface="Source Sans 3" pitchFamily="34" charset="0"/>
                <a:ea typeface="Source Sans 3" pitchFamily="34" charset="-122"/>
                <a:cs typeface="Source Sans 3" pitchFamily="34" charset="-120"/>
              </a:rPr>
              <a:t> regulan emociones y crean seguridad afectiva.</a:t>
            </a:r>
            <a:endParaRPr lang="en-US" sz="1050" dirty="0"/>
          </a:p>
        </p:txBody>
      </p:sp>
      <p:sp>
        <p:nvSpPr>
          <p:cNvPr id="16" name="Shape 14"/>
          <p:cNvSpPr/>
          <p:nvPr/>
        </p:nvSpPr>
        <p:spPr>
          <a:xfrm>
            <a:off x="542687" y="4796076"/>
            <a:ext cx="6607016" cy="833557"/>
          </a:xfrm>
          <a:prstGeom prst="roundRect">
            <a:avLst>
              <a:gd name="adj" fmla="val 8776"/>
            </a:avLst>
          </a:prstGeom>
          <a:solidFill>
            <a:srgbClr val="FFFFFF"/>
          </a:solidFill>
          <a:ln w="15240">
            <a:solidFill>
              <a:srgbClr val="D8D4D4"/>
            </a:solidFill>
            <a:prstDash val="solid"/>
          </a:ln>
        </p:spPr>
        <p:txBody>
          <a:bodyPr/>
          <a:lstStyle/>
          <a:p>
            <a:endParaRPr lang="es-MX"/>
          </a:p>
        </p:txBody>
      </p:sp>
      <p:sp>
        <p:nvSpPr>
          <p:cNvPr id="17" name="Shape 15"/>
          <p:cNvSpPr/>
          <p:nvPr/>
        </p:nvSpPr>
        <p:spPr>
          <a:xfrm>
            <a:off x="527447" y="4796076"/>
            <a:ext cx="60960" cy="833557"/>
          </a:xfrm>
          <a:prstGeom prst="roundRect">
            <a:avLst>
              <a:gd name="adj" fmla="val 33387"/>
            </a:avLst>
          </a:prstGeom>
          <a:solidFill>
            <a:srgbClr val="2D2E34"/>
          </a:solidFill>
          <a:ln/>
        </p:spPr>
        <p:txBody>
          <a:bodyPr/>
          <a:lstStyle/>
          <a:p>
            <a:endParaRPr lang="es-MX"/>
          </a:p>
        </p:txBody>
      </p:sp>
      <p:sp>
        <p:nvSpPr>
          <p:cNvPr id="18" name="Text 16"/>
          <p:cNvSpPr/>
          <p:nvPr/>
        </p:nvSpPr>
        <p:spPr>
          <a:xfrm>
            <a:off x="739259" y="4946928"/>
            <a:ext cx="1541740" cy="192643"/>
          </a:xfrm>
          <a:prstGeom prst="rect">
            <a:avLst/>
          </a:prstGeom>
          <a:noFill/>
          <a:ln/>
        </p:spPr>
        <p:txBody>
          <a:bodyPr wrap="none" lIns="0" tIns="0" rIns="0" bIns="0" rtlCol="0" anchor="t"/>
          <a:lstStyle/>
          <a:p>
            <a:pPr marL="0" indent="0" algn="l">
              <a:lnSpc>
                <a:spcPts val="1500"/>
              </a:lnSpc>
              <a:buNone/>
            </a:pPr>
            <a:r>
              <a:rPr lang="en-US" sz="1200" b="1" dirty="0">
                <a:solidFill>
                  <a:srgbClr val="3D3838"/>
                </a:solidFill>
                <a:latin typeface="Montserrat Bold" pitchFamily="34" charset="0"/>
                <a:ea typeface="Montserrat Bold" pitchFamily="34" charset="-122"/>
                <a:cs typeface="Montserrat Bold" pitchFamily="34" charset="-120"/>
              </a:rPr>
              <a:t>Social</a:t>
            </a:r>
            <a:endParaRPr lang="en-US" sz="1200" dirty="0"/>
          </a:p>
        </p:txBody>
      </p:sp>
      <p:sp>
        <p:nvSpPr>
          <p:cNvPr id="19" name="Text 17"/>
          <p:cNvSpPr/>
          <p:nvPr/>
        </p:nvSpPr>
        <p:spPr>
          <a:xfrm>
            <a:off x="739259" y="5275183"/>
            <a:ext cx="6259592" cy="203597"/>
          </a:xfrm>
          <a:prstGeom prst="rect">
            <a:avLst/>
          </a:prstGeom>
          <a:noFill/>
          <a:ln/>
        </p:spPr>
        <p:txBody>
          <a:bodyPr wrap="none" lIns="0" tIns="0" rIns="0" bIns="0" rtlCol="0" anchor="t"/>
          <a:lstStyle/>
          <a:p>
            <a:pPr marL="0" indent="0" algn="l">
              <a:lnSpc>
                <a:spcPts val="1600"/>
              </a:lnSpc>
              <a:buNone/>
            </a:pPr>
            <a:r>
              <a:rPr lang="en-US" sz="1050" dirty="0">
                <a:solidFill>
                  <a:srgbClr val="3D3838"/>
                </a:solidFill>
                <a:latin typeface="Source Sans 3" pitchFamily="34" charset="0"/>
                <a:ea typeface="Source Sans 3" pitchFamily="34" charset="-122"/>
                <a:cs typeface="Source Sans 3" pitchFamily="34" charset="-120"/>
              </a:rPr>
              <a:t>Sonrisa social y reconocimiento de rostros. </a:t>
            </a:r>
            <a:r>
              <a:rPr lang="en-US" sz="1050" b="1" dirty="0">
                <a:solidFill>
                  <a:srgbClr val="2D2E34"/>
                </a:solidFill>
                <a:latin typeface="Source Sans 3" pitchFamily="34" charset="0"/>
                <a:ea typeface="Source Sans 3" pitchFamily="34" charset="-122"/>
                <a:cs typeface="Source Sans 3" pitchFamily="34" charset="-120"/>
              </a:rPr>
              <a:t>Cantar juntos</a:t>
            </a:r>
            <a:r>
              <a:rPr lang="en-US" sz="1050" dirty="0">
                <a:solidFill>
                  <a:srgbClr val="3D3838"/>
                </a:solidFill>
                <a:latin typeface="Source Sans 3" pitchFamily="34" charset="0"/>
                <a:ea typeface="Source Sans 3" pitchFamily="34" charset="-122"/>
                <a:cs typeface="Source Sans 3" pitchFamily="34" charset="-120"/>
              </a:rPr>
              <a:t> fortalece vínculos y comunicación no verbal.</a:t>
            </a:r>
            <a:endParaRPr lang="en-US" sz="1050" dirty="0"/>
          </a:p>
        </p:txBody>
      </p:sp>
      <p:sp>
        <p:nvSpPr>
          <p:cNvPr id="20" name="Shape 18"/>
          <p:cNvSpPr/>
          <p:nvPr/>
        </p:nvSpPr>
        <p:spPr>
          <a:xfrm>
            <a:off x="542687" y="5765244"/>
            <a:ext cx="6607016" cy="833557"/>
          </a:xfrm>
          <a:prstGeom prst="roundRect">
            <a:avLst>
              <a:gd name="adj" fmla="val 8776"/>
            </a:avLst>
          </a:prstGeom>
          <a:solidFill>
            <a:srgbClr val="FFFFFF"/>
          </a:solidFill>
          <a:ln w="15240">
            <a:solidFill>
              <a:srgbClr val="D8D4D4"/>
            </a:solidFill>
            <a:prstDash val="solid"/>
          </a:ln>
        </p:spPr>
        <p:txBody>
          <a:bodyPr/>
          <a:lstStyle/>
          <a:p>
            <a:endParaRPr lang="es-MX"/>
          </a:p>
        </p:txBody>
      </p:sp>
      <p:sp>
        <p:nvSpPr>
          <p:cNvPr id="21" name="Shape 19"/>
          <p:cNvSpPr/>
          <p:nvPr/>
        </p:nvSpPr>
        <p:spPr>
          <a:xfrm>
            <a:off x="527447" y="5765244"/>
            <a:ext cx="60960" cy="833557"/>
          </a:xfrm>
          <a:prstGeom prst="roundRect">
            <a:avLst>
              <a:gd name="adj" fmla="val 33387"/>
            </a:avLst>
          </a:prstGeom>
          <a:solidFill>
            <a:srgbClr val="2D2E34"/>
          </a:solidFill>
          <a:ln/>
        </p:spPr>
        <p:txBody>
          <a:bodyPr/>
          <a:lstStyle/>
          <a:p>
            <a:endParaRPr lang="es-MX"/>
          </a:p>
        </p:txBody>
      </p:sp>
      <p:sp>
        <p:nvSpPr>
          <p:cNvPr id="22" name="Text 20"/>
          <p:cNvSpPr/>
          <p:nvPr/>
        </p:nvSpPr>
        <p:spPr>
          <a:xfrm>
            <a:off x="739259" y="5916097"/>
            <a:ext cx="1541740" cy="192643"/>
          </a:xfrm>
          <a:prstGeom prst="rect">
            <a:avLst/>
          </a:prstGeom>
          <a:noFill/>
          <a:ln/>
        </p:spPr>
        <p:txBody>
          <a:bodyPr wrap="none" lIns="0" tIns="0" rIns="0" bIns="0" rtlCol="0" anchor="t"/>
          <a:lstStyle/>
          <a:p>
            <a:pPr marL="0" indent="0" algn="l">
              <a:lnSpc>
                <a:spcPts val="1500"/>
              </a:lnSpc>
              <a:buNone/>
            </a:pPr>
            <a:r>
              <a:rPr lang="en-US" sz="1200" b="1" dirty="0">
                <a:solidFill>
                  <a:srgbClr val="3D3838"/>
                </a:solidFill>
                <a:latin typeface="Montserrat Bold" pitchFamily="34" charset="0"/>
                <a:ea typeface="Montserrat Bold" pitchFamily="34" charset="-122"/>
                <a:cs typeface="Montserrat Bold" pitchFamily="34" charset="-120"/>
              </a:rPr>
              <a:t>Lenguaje</a:t>
            </a:r>
            <a:endParaRPr lang="en-US" sz="1200" dirty="0"/>
          </a:p>
        </p:txBody>
      </p:sp>
      <p:sp>
        <p:nvSpPr>
          <p:cNvPr id="23" name="Text 21"/>
          <p:cNvSpPr/>
          <p:nvPr/>
        </p:nvSpPr>
        <p:spPr>
          <a:xfrm>
            <a:off x="739259" y="6244352"/>
            <a:ext cx="6259592" cy="203597"/>
          </a:xfrm>
          <a:prstGeom prst="rect">
            <a:avLst/>
          </a:prstGeom>
          <a:noFill/>
          <a:ln/>
        </p:spPr>
        <p:txBody>
          <a:bodyPr wrap="none" lIns="0" tIns="0" rIns="0" bIns="0" rtlCol="0" anchor="t"/>
          <a:lstStyle/>
          <a:p>
            <a:pPr marL="0" indent="0" algn="l">
              <a:lnSpc>
                <a:spcPts val="1600"/>
              </a:lnSpc>
              <a:buNone/>
            </a:pPr>
            <a:r>
              <a:rPr lang="en-US" sz="1050" dirty="0">
                <a:solidFill>
                  <a:srgbClr val="3D3838"/>
                </a:solidFill>
                <a:latin typeface="Source Sans 3" pitchFamily="34" charset="0"/>
                <a:ea typeface="Source Sans 3" pitchFamily="34" charset="-122"/>
                <a:cs typeface="Source Sans 3" pitchFamily="34" charset="-120"/>
              </a:rPr>
              <a:t>Balbuceo y primeras palabras. </a:t>
            </a:r>
            <a:r>
              <a:rPr lang="en-US" sz="1050" b="1" dirty="0">
                <a:solidFill>
                  <a:srgbClr val="2D2E34"/>
                </a:solidFill>
                <a:latin typeface="Source Sans 3" pitchFamily="34" charset="0"/>
                <a:ea typeface="Source Sans 3" pitchFamily="34" charset="-122"/>
                <a:cs typeface="Source Sans 3" pitchFamily="34" charset="-120"/>
              </a:rPr>
              <a:t>Las rimas y canciones</a:t>
            </a:r>
            <a:r>
              <a:rPr lang="en-US" sz="1050" dirty="0">
                <a:solidFill>
                  <a:srgbClr val="3D3838"/>
                </a:solidFill>
                <a:latin typeface="Source Sans 3" pitchFamily="34" charset="0"/>
                <a:ea typeface="Source Sans 3" pitchFamily="34" charset="-122"/>
                <a:cs typeface="Source Sans 3" pitchFamily="34" charset="-120"/>
              </a:rPr>
              <a:t> facilitan la adquisición fonética y vocabulario.</a:t>
            </a:r>
            <a:endParaRPr lang="en-US" sz="1050" dirty="0"/>
          </a:p>
        </p:txBody>
      </p:sp>
      <p:pic>
        <p:nvPicPr>
          <p:cNvPr id="24" name="Image 0" descr="preencoded.png"/>
          <p:cNvPicPr>
            <a:picLocks noChangeAspect="1"/>
          </p:cNvPicPr>
          <p:nvPr/>
        </p:nvPicPr>
        <p:blipFill>
          <a:blip r:embed="rId3"/>
          <a:stretch>
            <a:fillRect/>
          </a:stretch>
        </p:blipFill>
        <p:spPr>
          <a:xfrm>
            <a:off x="7488317" y="1114544"/>
            <a:ext cx="6607016" cy="6607016"/>
          </a:xfrm>
          <a:prstGeom prst="rect">
            <a:avLst/>
          </a:prstGeom>
        </p:spPr>
      </p:pic>
      <p:sp>
        <p:nvSpPr>
          <p:cNvPr id="25" name="Text 22"/>
          <p:cNvSpPr/>
          <p:nvPr/>
        </p:nvSpPr>
        <p:spPr>
          <a:xfrm>
            <a:off x="7691795" y="7874198"/>
            <a:ext cx="6403538" cy="203597"/>
          </a:xfrm>
          <a:prstGeom prst="rect">
            <a:avLst/>
          </a:prstGeom>
          <a:noFill/>
          <a:ln/>
        </p:spPr>
        <p:txBody>
          <a:bodyPr wrap="none" lIns="0" tIns="0" rIns="0" bIns="0" rtlCol="0" anchor="t"/>
          <a:lstStyle/>
          <a:p>
            <a:pPr marL="0" indent="0" algn="l">
              <a:lnSpc>
                <a:spcPts val="1600"/>
              </a:lnSpc>
              <a:buNone/>
            </a:pPr>
            <a:r>
              <a:rPr lang="en-US" sz="1050" b="1" dirty="0">
                <a:solidFill>
                  <a:srgbClr val="3D3838"/>
                </a:solidFill>
                <a:latin typeface="Source Sans 3" pitchFamily="34" charset="0"/>
                <a:ea typeface="Source Sans 3" pitchFamily="34" charset="-122"/>
                <a:cs typeface="Source Sans 3" pitchFamily="34" charset="-120"/>
              </a:rPr>
              <a:t>Hito clave:</a:t>
            </a:r>
            <a:r>
              <a:rPr lang="en-US" sz="1050" dirty="0">
                <a:solidFill>
                  <a:srgbClr val="3D3838"/>
                </a:solidFill>
                <a:latin typeface="Source Sans 3" pitchFamily="34" charset="0"/>
                <a:ea typeface="Source Sans 3" pitchFamily="34" charset="-122"/>
                <a:cs typeface="Source Sans 3" pitchFamily="34" charset="-120"/>
              </a:rPr>
              <a:t> Dice "mamá" o "papá" con intención alrededor de los 12 meses.</a:t>
            </a:r>
            <a:endParaRPr lang="en-US" sz="1050" dirty="0"/>
          </a:p>
        </p:txBody>
      </p:sp>
      <p:sp>
        <p:nvSpPr>
          <p:cNvPr id="26" name="Shape 23"/>
          <p:cNvSpPr/>
          <p:nvPr/>
        </p:nvSpPr>
        <p:spPr>
          <a:xfrm>
            <a:off x="7488317" y="7874198"/>
            <a:ext cx="15240" cy="203597"/>
          </a:xfrm>
          <a:prstGeom prst="rect">
            <a:avLst/>
          </a:prstGeom>
          <a:solidFill>
            <a:srgbClr val="2D2E34"/>
          </a:solidFill>
          <a:ln/>
        </p:spPr>
        <p:txBody>
          <a:bodyPr/>
          <a:lstStyle/>
          <a:p>
            <a:endParaRPr lang="es-MX"/>
          </a:p>
        </p:txBody>
      </p:sp>
      <p:sp>
        <p:nvSpPr>
          <p:cNvPr id="27" name="Text 24"/>
          <p:cNvSpPr/>
          <p:nvPr/>
        </p:nvSpPr>
        <p:spPr>
          <a:xfrm>
            <a:off x="7488317" y="8230433"/>
            <a:ext cx="6607016" cy="610791"/>
          </a:xfrm>
          <a:prstGeom prst="rect">
            <a:avLst/>
          </a:prstGeom>
          <a:noFill/>
          <a:ln/>
        </p:spPr>
        <p:txBody>
          <a:bodyPr wrap="square" lIns="0" tIns="0" rIns="0" bIns="0" rtlCol="0" anchor="t"/>
          <a:lstStyle/>
          <a:p>
            <a:pPr marL="0" indent="0" algn="l">
              <a:lnSpc>
                <a:spcPts val="1600"/>
              </a:lnSpc>
              <a:buNone/>
            </a:pPr>
            <a:r>
              <a:rPr lang="en-US" sz="1050" b="1" dirty="0">
                <a:solidFill>
                  <a:srgbClr val="3D3838"/>
                </a:solidFill>
                <a:latin typeface="Source Sans 3" pitchFamily="34" charset="0"/>
                <a:ea typeface="Source Sans 3" pitchFamily="34" charset="-122"/>
                <a:cs typeface="Source Sans 3" pitchFamily="34" charset="-120"/>
              </a:rPr>
              <a:t>Musicoterapia en lactancia:</a:t>
            </a:r>
            <a:r>
              <a:rPr lang="en-US" sz="1050" dirty="0">
                <a:solidFill>
                  <a:srgbClr val="3D3838"/>
                </a:solidFill>
                <a:latin typeface="Source Sans 3" pitchFamily="34" charset="0"/>
                <a:ea typeface="Source Sans 3" pitchFamily="34" charset="-122"/>
                <a:cs typeface="Source Sans 3" pitchFamily="34" charset="-120"/>
              </a:rPr>
              <a:t> Las sesiones de música temprana incluyen canciones interactivas, instrumentos de percusión suave y movimientos rítmicos que sincronizan al bebé con sus cuidadores. El canto materno regula el ritmo cardíaco del bebé y promueve la lactancia exitosa.</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65572" y="526375"/>
            <a:ext cx="10825996" cy="543758"/>
          </a:xfrm>
          <a:prstGeom prst="rect">
            <a:avLst/>
          </a:prstGeom>
          <a:noFill/>
          <a:ln/>
        </p:spPr>
        <p:txBody>
          <a:bodyPr wrap="none" lIns="0" tIns="0" rIns="0" bIns="0" rtlCol="0" anchor="t"/>
          <a:lstStyle/>
          <a:p>
            <a:pPr marL="0" indent="0" algn="l">
              <a:lnSpc>
                <a:spcPts val="4250"/>
              </a:lnSpc>
              <a:buNone/>
            </a:pPr>
            <a:r>
              <a:rPr lang="en-US" sz="3400" b="1" dirty="0">
                <a:solidFill>
                  <a:srgbClr val="000000"/>
                </a:solidFill>
                <a:latin typeface="Montserrat Bold" pitchFamily="34" charset="0"/>
                <a:ea typeface="Montserrat Bold" pitchFamily="34" charset="-122"/>
                <a:cs typeface="Montserrat Bold" pitchFamily="34" charset="-120"/>
              </a:rPr>
              <a:t>1 a 3 Años: Primera Infancia y Expresión Musical</a:t>
            </a:r>
            <a:endParaRPr lang="en-US" sz="3400" dirty="0"/>
          </a:p>
        </p:txBody>
      </p:sp>
      <p:sp>
        <p:nvSpPr>
          <p:cNvPr id="3" name="Text 1"/>
          <p:cNvSpPr/>
          <p:nvPr/>
        </p:nvSpPr>
        <p:spPr>
          <a:xfrm>
            <a:off x="765572" y="1452920"/>
            <a:ext cx="13099256" cy="574358"/>
          </a:xfrm>
          <a:prstGeom prst="rect">
            <a:avLst/>
          </a:prstGeom>
          <a:noFill/>
          <a:ln/>
        </p:spPr>
        <p:txBody>
          <a:bodyPr wrap="square" lIns="0" tIns="0" rIns="0" bIns="0" rtlCol="0" anchor="t"/>
          <a:lstStyle/>
          <a:p>
            <a:pPr marL="0" indent="0" algn="l">
              <a:lnSpc>
                <a:spcPts val="2250"/>
              </a:lnSpc>
              <a:buNone/>
            </a:pPr>
            <a:r>
              <a:rPr lang="en-US" sz="1500" dirty="0">
                <a:solidFill>
                  <a:srgbClr val="3D3838"/>
                </a:solidFill>
                <a:latin typeface="Source Sans 3" pitchFamily="34" charset="0"/>
                <a:ea typeface="Source Sans 3" pitchFamily="34" charset="-122"/>
                <a:cs typeface="Source Sans 3" pitchFamily="34" charset="-120"/>
              </a:rPr>
              <a:t>Esta etapa marca el inicio del pensamiento preoperacional según Piaget y el conflicto de autonomía vs. vergüenza y duda según Erikson. La música se convierte en una herramienta esencial para la expresión emocional y el desarrollo de la independencia.</a:t>
            </a:r>
            <a:endParaRPr lang="en-US" sz="1500" dirty="0"/>
          </a:p>
        </p:txBody>
      </p:sp>
      <p:sp>
        <p:nvSpPr>
          <p:cNvPr id="4" name="Text 2"/>
          <p:cNvSpPr/>
          <p:nvPr/>
        </p:nvSpPr>
        <p:spPr>
          <a:xfrm>
            <a:off x="765572" y="2481739"/>
            <a:ext cx="2175034" cy="271820"/>
          </a:xfrm>
          <a:prstGeom prst="rect">
            <a:avLst/>
          </a:prstGeom>
          <a:noFill/>
          <a:ln/>
        </p:spPr>
        <p:txBody>
          <a:bodyPr wrap="none" lIns="0" tIns="0" rIns="0" bIns="0" rtlCol="0" anchor="t"/>
          <a:lstStyle/>
          <a:p>
            <a:pPr marL="0" indent="0" algn="l">
              <a:lnSpc>
                <a:spcPts val="2100"/>
              </a:lnSpc>
              <a:buNone/>
            </a:pPr>
            <a:r>
              <a:rPr lang="en-US" sz="1700" b="1" dirty="0">
                <a:solidFill>
                  <a:srgbClr val="3D3838"/>
                </a:solidFill>
                <a:latin typeface="Montserrat Bold" pitchFamily="34" charset="0"/>
                <a:ea typeface="Montserrat Bold" pitchFamily="34" charset="-122"/>
                <a:cs typeface="Montserrat Bold" pitchFamily="34" charset="-120"/>
              </a:rPr>
              <a:t>Motriz</a:t>
            </a:r>
            <a:endParaRPr lang="en-US" sz="1700" dirty="0"/>
          </a:p>
        </p:txBody>
      </p:sp>
      <p:sp>
        <p:nvSpPr>
          <p:cNvPr id="5" name="Text 3"/>
          <p:cNvSpPr/>
          <p:nvPr/>
        </p:nvSpPr>
        <p:spPr>
          <a:xfrm>
            <a:off x="765572" y="2868335"/>
            <a:ext cx="4206954" cy="1435894"/>
          </a:xfrm>
          <a:prstGeom prst="rect">
            <a:avLst/>
          </a:prstGeom>
          <a:noFill/>
          <a:ln/>
        </p:spPr>
        <p:txBody>
          <a:bodyPr wrap="square" lIns="0" tIns="0" rIns="0" bIns="0" rtlCol="0" anchor="t"/>
          <a:lstStyle/>
          <a:p>
            <a:pPr marL="0" indent="0" algn="l">
              <a:lnSpc>
                <a:spcPts val="2250"/>
              </a:lnSpc>
              <a:buNone/>
            </a:pPr>
            <a:r>
              <a:rPr lang="en-US" sz="1500" dirty="0">
                <a:solidFill>
                  <a:srgbClr val="3D3838"/>
                </a:solidFill>
                <a:latin typeface="Source Sans 3" pitchFamily="34" charset="0"/>
                <a:ea typeface="Source Sans 3" pitchFamily="34" charset="-122"/>
                <a:cs typeface="Source Sans 3" pitchFamily="34" charset="-120"/>
              </a:rPr>
              <a:t>Camina, corre, trepa y empieza coordinación de manos y pies. </a:t>
            </a:r>
            <a:r>
              <a:rPr lang="en-US" sz="1500" b="1" dirty="0">
                <a:solidFill>
                  <a:srgbClr val="3D3838"/>
                </a:solidFill>
                <a:latin typeface="Source Sans 3" pitchFamily="34" charset="0"/>
                <a:ea typeface="Source Sans 3" pitchFamily="34" charset="-122"/>
                <a:cs typeface="Source Sans 3" pitchFamily="34" charset="-120"/>
              </a:rPr>
              <a:t>Bailar al ritmo de la música</a:t>
            </a:r>
            <a:r>
              <a:rPr lang="en-US" sz="1500" dirty="0">
                <a:solidFill>
                  <a:srgbClr val="3D3838"/>
                </a:solidFill>
                <a:latin typeface="Source Sans 3" pitchFamily="34" charset="0"/>
                <a:ea typeface="Source Sans 3" pitchFamily="34" charset="-122"/>
                <a:cs typeface="Source Sans 3" pitchFamily="34" charset="-120"/>
              </a:rPr>
              <a:t> perfecciona el equilibrio, la coordinación bilateral y el control corporal. Los juegos musicales con movimiento desarrollan la motricidad gruesa.</a:t>
            </a:r>
            <a:endParaRPr lang="en-US" sz="1500" dirty="0"/>
          </a:p>
        </p:txBody>
      </p:sp>
      <p:sp>
        <p:nvSpPr>
          <p:cNvPr id="6" name="Text 4"/>
          <p:cNvSpPr/>
          <p:nvPr/>
        </p:nvSpPr>
        <p:spPr>
          <a:xfrm>
            <a:off x="5211723" y="2481739"/>
            <a:ext cx="2175034" cy="271820"/>
          </a:xfrm>
          <a:prstGeom prst="rect">
            <a:avLst/>
          </a:prstGeom>
          <a:noFill/>
          <a:ln/>
        </p:spPr>
        <p:txBody>
          <a:bodyPr wrap="none" lIns="0" tIns="0" rIns="0" bIns="0" rtlCol="0" anchor="t"/>
          <a:lstStyle/>
          <a:p>
            <a:pPr marL="0" indent="0" algn="l">
              <a:lnSpc>
                <a:spcPts val="2100"/>
              </a:lnSpc>
              <a:buNone/>
            </a:pPr>
            <a:r>
              <a:rPr lang="en-US" sz="1700" b="1" dirty="0">
                <a:solidFill>
                  <a:srgbClr val="3D3838"/>
                </a:solidFill>
                <a:latin typeface="Montserrat Bold" pitchFamily="34" charset="0"/>
                <a:ea typeface="Montserrat Bold" pitchFamily="34" charset="-122"/>
                <a:cs typeface="Montserrat Bold" pitchFamily="34" charset="-120"/>
              </a:rPr>
              <a:t>Cognitivo</a:t>
            </a:r>
            <a:endParaRPr lang="en-US" sz="1700" dirty="0"/>
          </a:p>
        </p:txBody>
      </p:sp>
      <p:sp>
        <p:nvSpPr>
          <p:cNvPr id="7" name="Text 5"/>
          <p:cNvSpPr/>
          <p:nvPr/>
        </p:nvSpPr>
        <p:spPr>
          <a:xfrm>
            <a:off x="5211723" y="2868335"/>
            <a:ext cx="4206954" cy="1723073"/>
          </a:xfrm>
          <a:prstGeom prst="rect">
            <a:avLst/>
          </a:prstGeom>
          <a:noFill/>
          <a:ln/>
        </p:spPr>
        <p:txBody>
          <a:bodyPr wrap="square" lIns="0" tIns="0" rIns="0" bIns="0" rtlCol="0" anchor="t"/>
          <a:lstStyle/>
          <a:p>
            <a:pPr marL="0" indent="0" algn="l">
              <a:lnSpc>
                <a:spcPts val="2250"/>
              </a:lnSpc>
              <a:buNone/>
            </a:pPr>
            <a:r>
              <a:rPr lang="en-US" sz="1500" dirty="0">
                <a:solidFill>
                  <a:srgbClr val="3D3838"/>
                </a:solidFill>
                <a:latin typeface="Source Sans 3" pitchFamily="34" charset="0"/>
                <a:ea typeface="Source Sans 3" pitchFamily="34" charset="-122"/>
                <a:cs typeface="Source Sans 3" pitchFamily="34" charset="-120"/>
              </a:rPr>
              <a:t>Juego simbólico, imitación y curiosidad; inicio del pensamiento preoperacional. </a:t>
            </a:r>
            <a:r>
              <a:rPr lang="en-US" sz="1500" b="1" dirty="0">
                <a:solidFill>
                  <a:srgbClr val="3D3838"/>
                </a:solidFill>
                <a:latin typeface="Source Sans 3" pitchFamily="34" charset="0"/>
                <a:ea typeface="Source Sans 3" pitchFamily="34" charset="-122"/>
                <a:cs typeface="Source Sans 3" pitchFamily="34" charset="-120"/>
              </a:rPr>
              <a:t>Tocar instrumentos simples</a:t>
            </a:r>
            <a:r>
              <a:rPr lang="en-US" sz="1500" dirty="0">
                <a:solidFill>
                  <a:srgbClr val="3D3838"/>
                </a:solidFill>
                <a:latin typeface="Source Sans 3" pitchFamily="34" charset="0"/>
                <a:ea typeface="Source Sans 3" pitchFamily="34" charset="-122"/>
                <a:cs typeface="Source Sans 3" pitchFamily="34" charset="-120"/>
              </a:rPr>
              <a:t> desarrolla memoria, atención y comprensión de secuencias. La música facilita el aprendizaje de conceptos como alto-bajo, rápido-lento.</a:t>
            </a:r>
            <a:endParaRPr lang="en-US" sz="1500" dirty="0"/>
          </a:p>
        </p:txBody>
      </p:sp>
      <p:sp>
        <p:nvSpPr>
          <p:cNvPr id="8" name="Text 6"/>
          <p:cNvSpPr/>
          <p:nvPr/>
        </p:nvSpPr>
        <p:spPr>
          <a:xfrm>
            <a:off x="9657874" y="2481739"/>
            <a:ext cx="2175034" cy="271820"/>
          </a:xfrm>
          <a:prstGeom prst="rect">
            <a:avLst/>
          </a:prstGeom>
          <a:noFill/>
          <a:ln/>
        </p:spPr>
        <p:txBody>
          <a:bodyPr wrap="none" lIns="0" tIns="0" rIns="0" bIns="0" rtlCol="0" anchor="t"/>
          <a:lstStyle/>
          <a:p>
            <a:pPr marL="0" indent="0" algn="l">
              <a:lnSpc>
                <a:spcPts val="2100"/>
              </a:lnSpc>
              <a:buNone/>
            </a:pPr>
            <a:r>
              <a:rPr lang="en-US" sz="1700" b="1" dirty="0">
                <a:solidFill>
                  <a:srgbClr val="3D3838"/>
                </a:solidFill>
                <a:latin typeface="Montserrat Bold" pitchFamily="34" charset="0"/>
                <a:ea typeface="Montserrat Bold" pitchFamily="34" charset="-122"/>
                <a:cs typeface="Montserrat Bold" pitchFamily="34" charset="-120"/>
              </a:rPr>
              <a:t>Emocional</a:t>
            </a:r>
            <a:endParaRPr lang="en-US" sz="1700" dirty="0"/>
          </a:p>
        </p:txBody>
      </p:sp>
      <p:sp>
        <p:nvSpPr>
          <p:cNvPr id="9" name="Text 7"/>
          <p:cNvSpPr/>
          <p:nvPr/>
        </p:nvSpPr>
        <p:spPr>
          <a:xfrm>
            <a:off x="9657874" y="2868335"/>
            <a:ext cx="4206954" cy="1435894"/>
          </a:xfrm>
          <a:prstGeom prst="rect">
            <a:avLst/>
          </a:prstGeom>
          <a:noFill/>
          <a:ln/>
        </p:spPr>
        <p:txBody>
          <a:bodyPr wrap="square" lIns="0" tIns="0" rIns="0" bIns="0" rtlCol="0" anchor="t"/>
          <a:lstStyle/>
          <a:p>
            <a:pPr marL="0" indent="0" algn="l">
              <a:lnSpc>
                <a:spcPts val="2250"/>
              </a:lnSpc>
              <a:buNone/>
            </a:pPr>
            <a:r>
              <a:rPr lang="en-US" sz="1500" dirty="0">
                <a:solidFill>
                  <a:srgbClr val="3D3838"/>
                </a:solidFill>
                <a:latin typeface="Source Sans 3" pitchFamily="34" charset="0"/>
                <a:ea typeface="Source Sans 3" pitchFamily="34" charset="-122"/>
                <a:cs typeface="Source Sans 3" pitchFamily="34" charset="-120"/>
              </a:rPr>
              <a:t>Desarrollo de autonomía; enfrenta conflictos emocionales. </a:t>
            </a:r>
            <a:r>
              <a:rPr lang="en-US" sz="1500" b="1" dirty="0">
                <a:solidFill>
                  <a:srgbClr val="3D3838"/>
                </a:solidFill>
                <a:latin typeface="Source Sans 3" pitchFamily="34" charset="0"/>
                <a:ea typeface="Source Sans 3" pitchFamily="34" charset="-122"/>
                <a:cs typeface="Source Sans 3" pitchFamily="34" charset="-120"/>
              </a:rPr>
              <a:t>Cantar sobre emociones</a:t>
            </a:r>
            <a:r>
              <a:rPr lang="en-US" sz="1500" dirty="0">
                <a:solidFill>
                  <a:srgbClr val="3D3838"/>
                </a:solidFill>
                <a:latin typeface="Source Sans 3" pitchFamily="34" charset="0"/>
                <a:ea typeface="Source Sans 3" pitchFamily="34" charset="-122"/>
                <a:cs typeface="Source Sans 3" pitchFamily="34" charset="-120"/>
              </a:rPr>
              <a:t> ayuda a identificar y expresar sentimientos. La musicoterapia ofrece un espacio seguro para explorar la frustración y la alegría.</a:t>
            </a:r>
            <a:endParaRPr lang="en-US" sz="1500" dirty="0"/>
          </a:p>
        </p:txBody>
      </p:sp>
      <p:pic>
        <p:nvPicPr>
          <p:cNvPr id="10" name="Image 0" descr="preencoded.png"/>
          <p:cNvPicPr>
            <a:picLocks noChangeAspect="1"/>
          </p:cNvPicPr>
          <p:nvPr/>
        </p:nvPicPr>
        <p:blipFill>
          <a:blip r:embed="rId3"/>
          <a:stretch>
            <a:fillRect/>
          </a:stretch>
        </p:blipFill>
        <p:spPr>
          <a:xfrm>
            <a:off x="765572" y="4806672"/>
            <a:ext cx="6549628" cy="765572"/>
          </a:xfrm>
          <a:prstGeom prst="rect">
            <a:avLst/>
          </a:prstGeom>
        </p:spPr>
      </p:pic>
      <p:sp>
        <p:nvSpPr>
          <p:cNvPr id="11" name="Text 8"/>
          <p:cNvSpPr/>
          <p:nvPr/>
        </p:nvSpPr>
        <p:spPr>
          <a:xfrm>
            <a:off x="956905" y="5763578"/>
            <a:ext cx="2175034" cy="271820"/>
          </a:xfrm>
          <a:prstGeom prst="rect">
            <a:avLst/>
          </a:prstGeom>
          <a:noFill/>
          <a:ln/>
        </p:spPr>
        <p:txBody>
          <a:bodyPr wrap="none" lIns="0" tIns="0" rIns="0" bIns="0" rtlCol="0" anchor="t"/>
          <a:lstStyle/>
          <a:p>
            <a:pPr marL="0" indent="0" algn="l">
              <a:lnSpc>
                <a:spcPts val="2100"/>
              </a:lnSpc>
              <a:buNone/>
            </a:pPr>
            <a:r>
              <a:rPr lang="en-US" sz="1700" b="1" dirty="0">
                <a:solidFill>
                  <a:srgbClr val="3D3838"/>
                </a:solidFill>
                <a:latin typeface="Montserrat Bold" pitchFamily="34" charset="0"/>
                <a:ea typeface="Montserrat Bold" pitchFamily="34" charset="-122"/>
                <a:cs typeface="Montserrat Bold" pitchFamily="34" charset="-120"/>
              </a:rPr>
              <a:t>Social</a:t>
            </a:r>
            <a:endParaRPr lang="en-US" sz="1700" dirty="0"/>
          </a:p>
        </p:txBody>
      </p:sp>
      <p:sp>
        <p:nvSpPr>
          <p:cNvPr id="12" name="Text 9"/>
          <p:cNvSpPr/>
          <p:nvPr/>
        </p:nvSpPr>
        <p:spPr>
          <a:xfrm>
            <a:off x="956905" y="6150173"/>
            <a:ext cx="6166961" cy="574358"/>
          </a:xfrm>
          <a:prstGeom prst="rect">
            <a:avLst/>
          </a:prstGeom>
          <a:noFill/>
          <a:ln/>
        </p:spPr>
        <p:txBody>
          <a:bodyPr wrap="square" lIns="0" tIns="0" rIns="0" bIns="0" rtlCol="0" anchor="t"/>
          <a:lstStyle/>
          <a:p>
            <a:pPr marL="0" indent="0" algn="l">
              <a:lnSpc>
                <a:spcPts val="2250"/>
              </a:lnSpc>
              <a:buNone/>
            </a:pPr>
            <a:r>
              <a:rPr lang="en-US" sz="1500" dirty="0">
                <a:solidFill>
                  <a:srgbClr val="3D3838"/>
                </a:solidFill>
                <a:latin typeface="Source Sans 3" pitchFamily="34" charset="0"/>
                <a:ea typeface="Source Sans 3" pitchFamily="34" charset="-122"/>
                <a:cs typeface="Source Sans 3" pitchFamily="34" charset="-120"/>
              </a:rPr>
              <a:t>Juego paralelo, interacción limitada. Las rondas musicales introducen turnos y cooperación básica.</a:t>
            </a:r>
            <a:endParaRPr lang="en-US" sz="1500" dirty="0"/>
          </a:p>
        </p:txBody>
      </p:sp>
      <p:pic>
        <p:nvPicPr>
          <p:cNvPr id="13" name="Image 1" descr="preencoded.png"/>
          <p:cNvPicPr>
            <a:picLocks noChangeAspect="1"/>
          </p:cNvPicPr>
          <p:nvPr/>
        </p:nvPicPr>
        <p:blipFill>
          <a:blip r:embed="rId4"/>
          <a:stretch>
            <a:fillRect/>
          </a:stretch>
        </p:blipFill>
        <p:spPr>
          <a:xfrm>
            <a:off x="7315200" y="4806672"/>
            <a:ext cx="6549628" cy="765572"/>
          </a:xfrm>
          <a:prstGeom prst="rect">
            <a:avLst/>
          </a:prstGeom>
        </p:spPr>
      </p:pic>
      <p:sp>
        <p:nvSpPr>
          <p:cNvPr id="14" name="Text 10"/>
          <p:cNvSpPr/>
          <p:nvPr/>
        </p:nvSpPr>
        <p:spPr>
          <a:xfrm>
            <a:off x="7506533" y="5763578"/>
            <a:ext cx="2175034" cy="271820"/>
          </a:xfrm>
          <a:prstGeom prst="rect">
            <a:avLst/>
          </a:prstGeom>
          <a:noFill/>
          <a:ln/>
        </p:spPr>
        <p:txBody>
          <a:bodyPr wrap="none" lIns="0" tIns="0" rIns="0" bIns="0" rtlCol="0" anchor="t"/>
          <a:lstStyle/>
          <a:p>
            <a:pPr marL="0" indent="0" algn="l">
              <a:lnSpc>
                <a:spcPts val="2100"/>
              </a:lnSpc>
              <a:buNone/>
            </a:pPr>
            <a:r>
              <a:rPr lang="en-US" sz="1700" b="1" dirty="0">
                <a:solidFill>
                  <a:srgbClr val="3D3838"/>
                </a:solidFill>
                <a:latin typeface="Montserrat Bold" pitchFamily="34" charset="0"/>
                <a:ea typeface="Montserrat Bold" pitchFamily="34" charset="-122"/>
                <a:cs typeface="Montserrat Bold" pitchFamily="34" charset="-120"/>
              </a:rPr>
              <a:t>Lenguaje</a:t>
            </a:r>
            <a:endParaRPr lang="en-US" sz="1700" dirty="0"/>
          </a:p>
        </p:txBody>
      </p:sp>
      <p:sp>
        <p:nvSpPr>
          <p:cNvPr id="15" name="Text 11"/>
          <p:cNvSpPr/>
          <p:nvPr/>
        </p:nvSpPr>
        <p:spPr>
          <a:xfrm>
            <a:off x="7506533" y="6150173"/>
            <a:ext cx="6166961" cy="574358"/>
          </a:xfrm>
          <a:prstGeom prst="rect">
            <a:avLst/>
          </a:prstGeom>
          <a:noFill/>
          <a:ln/>
        </p:spPr>
        <p:txBody>
          <a:bodyPr wrap="square" lIns="0" tIns="0" rIns="0" bIns="0" rtlCol="0" anchor="t"/>
          <a:lstStyle/>
          <a:p>
            <a:pPr marL="0" indent="0" algn="l">
              <a:lnSpc>
                <a:spcPts val="2250"/>
              </a:lnSpc>
              <a:buNone/>
            </a:pPr>
            <a:r>
              <a:rPr lang="en-US" sz="1500" dirty="0">
                <a:solidFill>
                  <a:srgbClr val="3D3838"/>
                </a:solidFill>
                <a:latin typeface="Source Sans 3" pitchFamily="34" charset="0"/>
                <a:ea typeface="Source Sans 3" pitchFamily="34" charset="-122"/>
                <a:cs typeface="Source Sans 3" pitchFamily="34" charset="-120"/>
              </a:rPr>
              <a:t>Frases de 2-3 palabras, vocabulario en expansión. Las canciones infantiles enriquecen el léxico y la estructura gramatical.</a:t>
            </a:r>
            <a:endParaRPr lang="en-US" sz="1500" dirty="0"/>
          </a:p>
        </p:txBody>
      </p:sp>
      <p:sp>
        <p:nvSpPr>
          <p:cNvPr id="16" name="Text 12"/>
          <p:cNvSpPr/>
          <p:nvPr/>
        </p:nvSpPr>
        <p:spPr>
          <a:xfrm>
            <a:off x="765572" y="7131129"/>
            <a:ext cx="13099256" cy="574358"/>
          </a:xfrm>
          <a:prstGeom prst="rect">
            <a:avLst/>
          </a:prstGeom>
          <a:noFill/>
          <a:ln/>
        </p:spPr>
        <p:txBody>
          <a:bodyPr wrap="square" lIns="0" tIns="0" rIns="0" bIns="0" rtlCol="0" anchor="t"/>
          <a:lstStyle/>
          <a:p>
            <a:pPr marL="0" indent="0" algn="l">
              <a:lnSpc>
                <a:spcPts val="2250"/>
              </a:lnSpc>
              <a:buNone/>
            </a:pPr>
            <a:r>
              <a:rPr lang="en-US" sz="1500" b="1" dirty="0">
                <a:solidFill>
                  <a:srgbClr val="3D3838"/>
                </a:solidFill>
                <a:latin typeface="Source Sans 3" pitchFamily="34" charset="0"/>
                <a:ea typeface="Source Sans 3" pitchFamily="34" charset="-122"/>
                <a:cs typeface="Source Sans 3" pitchFamily="34" charset="-120"/>
              </a:rPr>
              <a:t>Hitos clave:</a:t>
            </a:r>
            <a:r>
              <a:rPr lang="en-US" sz="1500" dirty="0">
                <a:solidFill>
                  <a:srgbClr val="3D3838"/>
                </a:solidFill>
                <a:latin typeface="Source Sans 3" pitchFamily="34" charset="0"/>
                <a:ea typeface="Source Sans 3" pitchFamily="34" charset="-122"/>
                <a:cs typeface="Source Sans 3" pitchFamily="34" charset="-120"/>
              </a:rPr>
              <a:t> Control básico de esfínteres, expresión de necesidades con palabras, primeras reglas de socialización. </a:t>
            </a:r>
            <a:r>
              <a:rPr lang="en-US" sz="1500" b="1" dirty="0">
                <a:solidFill>
                  <a:srgbClr val="2D2E34"/>
                </a:solidFill>
                <a:latin typeface="Source Sans 3" pitchFamily="34" charset="0"/>
                <a:ea typeface="Source Sans 3" pitchFamily="34" charset="-122"/>
                <a:cs typeface="Source Sans 3" pitchFamily="34" charset="-120"/>
              </a:rPr>
              <a:t>La musicoterapia</a:t>
            </a:r>
            <a:r>
              <a:rPr lang="en-US" sz="1500" dirty="0">
                <a:solidFill>
                  <a:srgbClr val="3D3838"/>
                </a:solidFill>
                <a:latin typeface="Source Sans 3" pitchFamily="34" charset="0"/>
                <a:ea typeface="Source Sans 3" pitchFamily="34" charset="-122"/>
                <a:cs typeface="Source Sans 3" pitchFamily="34" charset="-120"/>
              </a:rPr>
              <a:t> en esta etapa utiliza canciones de rutina que facilitan transiciones (hora de dormir, recoger juguetes) y promueven la autonomía mediante la elección de canciones e instrumentos.</a:t>
            </a: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DC41C7-CB72-4691-8F0C-21E96959CC2F}"/>
              </a:ext>
            </a:extLst>
          </p:cNvPr>
          <p:cNvSpPr txBox="1"/>
          <p:nvPr/>
        </p:nvSpPr>
        <p:spPr>
          <a:xfrm>
            <a:off x="1859280" y="1461254"/>
            <a:ext cx="7315200" cy="369332"/>
          </a:xfrm>
          <a:prstGeom prst="rect">
            <a:avLst/>
          </a:prstGeom>
          <a:noFill/>
        </p:spPr>
        <p:txBody>
          <a:bodyPr wrap="square">
            <a:spAutoFit/>
          </a:bodyPr>
          <a:lstStyle/>
          <a:p>
            <a:r>
              <a:rPr lang="es-MX" dirty="0"/>
              <a:t>https://youtu.be/8fATAQtY9ag?si=q1VIpfXLzHhvgEVK</a:t>
            </a:r>
          </a:p>
        </p:txBody>
      </p:sp>
      <p:sp>
        <p:nvSpPr>
          <p:cNvPr id="5" name="CuadroTexto 4">
            <a:extLst>
              <a:ext uri="{FF2B5EF4-FFF2-40B4-BE49-F238E27FC236}">
                <a16:creationId xmlns:a16="http://schemas.microsoft.com/office/drawing/2014/main" id="{AE5A266A-3E0B-499A-8D07-F49F0AADC3CB}"/>
              </a:ext>
            </a:extLst>
          </p:cNvPr>
          <p:cNvSpPr txBox="1"/>
          <p:nvPr/>
        </p:nvSpPr>
        <p:spPr>
          <a:xfrm>
            <a:off x="4429760" y="3514635"/>
            <a:ext cx="9977120" cy="1200329"/>
          </a:xfrm>
          <a:prstGeom prst="rect">
            <a:avLst/>
          </a:prstGeom>
          <a:noFill/>
        </p:spPr>
        <p:txBody>
          <a:bodyPr wrap="square">
            <a:spAutoFit/>
          </a:bodyPr>
          <a:lstStyle/>
          <a:p>
            <a:pPr marL="285750" indent="-285750">
              <a:buFontTx/>
              <a:buChar char="-"/>
            </a:pPr>
            <a:r>
              <a:rPr lang="es-MX" dirty="0"/>
              <a:t>La melodía y armonía dan orden y equilibrio  </a:t>
            </a:r>
          </a:p>
          <a:p>
            <a:pPr marL="285750" indent="-285750">
              <a:buFontTx/>
              <a:buChar char="-"/>
            </a:pPr>
            <a:r>
              <a:rPr lang="es-MX" dirty="0"/>
              <a:t>Ascensos y descensos soportados por el ritmo favorecen un dialogo que permite profundizar la experiencia. </a:t>
            </a:r>
          </a:p>
          <a:p>
            <a:r>
              <a:rPr lang="es-MX" dirty="0"/>
              <a:t>(Muñoz, V. (s/f))</a:t>
            </a:r>
          </a:p>
        </p:txBody>
      </p:sp>
    </p:spTree>
    <p:extLst>
      <p:ext uri="{BB962C8B-B14F-4D97-AF65-F5344CB8AC3E}">
        <p14:creationId xmlns:p14="http://schemas.microsoft.com/office/powerpoint/2010/main" val="1351634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389</TotalTime>
  <Words>1949</Words>
  <Application>Microsoft Office PowerPoint</Application>
  <PresentationFormat>Personalizado</PresentationFormat>
  <Paragraphs>163</Paragraphs>
  <Slides>15</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Aptos</vt:lpstr>
      <vt:lpstr>Source Sans 3</vt:lpstr>
      <vt:lpstr>Arial</vt:lpstr>
      <vt:lpstr>Montserrat Bold</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
  <cp:lastModifiedBy>Emiliano Villavicencio</cp:lastModifiedBy>
  <cp:revision>12</cp:revision>
  <dcterms:created xsi:type="dcterms:W3CDTF">2025-10-28T04:41:39Z</dcterms:created>
  <dcterms:modified xsi:type="dcterms:W3CDTF">2025-11-01T18:40:05Z</dcterms:modified>
</cp:coreProperties>
</file>